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322" r:id="rId3"/>
    <p:sldId id="295" r:id="rId4"/>
    <p:sldId id="305" r:id="rId5"/>
    <p:sldId id="306" r:id="rId6"/>
    <p:sldId id="307" r:id="rId7"/>
    <p:sldId id="308" r:id="rId8"/>
    <p:sldId id="309" r:id="rId9"/>
    <p:sldId id="310" r:id="rId10"/>
    <p:sldId id="311" r:id="rId11"/>
    <p:sldId id="313" r:id="rId12"/>
    <p:sldId id="314" r:id="rId13"/>
    <p:sldId id="315" r:id="rId14"/>
    <p:sldId id="294" r:id="rId15"/>
    <p:sldId id="312" r:id="rId16"/>
    <p:sldId id="317" r:id="rId17"/>
    <p:sldId id="321" r:id="rId18"/>
  </p:sldIdLst>
  <p:sldSz cx="9144000" cy="6858000" type="screen4x3"/>
  <p:notesSz cx="70770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0027" autoAdjust="0"/>
    <p:restoredTop sz="94660"/>
  </p:normalViewPr>
  <p:slideViewPr>
    <p:cSldViewPr snapToGrid="0">
      <p:cViewPr varScale="1">
        <p:scale>
          <a:sx n="111" d="100"/>
          <a:sy n="111" d="100"/>
        </p:scale>
        <p:origin x="94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70098"/>
          </a:xfrm>
          <a:prstGeom prst="rect">
            <a:avLst/>
          </a:prstGeom>
        </p:spPr>
        <p:txBody>
          <a:bodyPr vert="horz" lIns="93973" tIns="46986" rIns="93973" bIns="46986"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70098"/>
          </a:xfrm>
          <a:prstGeom prst="rect">
            <a:avLst/>
          </a:prstGeom>
        </p:spPr>
        <p:txBody>
          <a:bodyPr vert="horz" lIns="93973" tIns="46986" rIns="93973" bIns="46986" rtlCol="0"/>
          <a:lstStyle>
            <a:lvl1pPr algn="r">
              <a:defRPr sz="1200"/>
            </a:lvl1pPr>
          </a:lstStyle>
          <a:p>
            <a:fld id="{2BEE28E2-56DC-4762-BFC4-82912D1C97F3}" type="datetimeFigureOut">
              <a:rPr lang="en-US" smtClean="0"/>
              <a:t>3/23/2017</a:t>
            </a:fld>
            <a:endParaRPr lang="en-US"/>
          </a:p>
        </p:txBody>
      </p:sp>
      <p:sp>
        <p:nvSpPr>
          <p:cNvPr id="4" name="Footer Placeholder 3"/>
          <p:cNvSpPr>
            <a:spLocks noGrp="1"/>
          </p:cNvSpPr>
          <p:nvPr>
            <p:ph type="ftr" sz="quarter" idx="2"/>
          </p:nvPr>
        </p:nvSpPr>
        <p:spPr>
          <a:xfrm>
            <a:off x="0" y="8899328"/>
            <a:ext cx="3066733" cy="470097"/>
          </a:xfrm>
          <a:prstGeom prst="rect">
            <a:avLst/>
          </a:prstGeom>
        </p:spPr>
        <p:txBody>
          <a:bodyPr vert="horz" lIns="93973" tIns="46986" rIns="93973" bIns="46986"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9328"/>
            <a:ext cx="3066733" cy="470097"/>
          </a:xfrm>
          <a:prstGeom prst="rect">
            <a:avLst/>
          </a:prstGeom>
        </p:spPr>
        <p:txBody>
          <a:bodyPr vert="horz" lIns="93973" tIns="46986" rIns="93973" bIns="46986" rtlCol="0" anchor="b"/>
          <a:lstStyle>
            <a:lvl1pPr algn="r">
              <a:defRPr sz="1200"/>
            </a:lvl1pPr>
          </a:lstStyle>
          <a:p>
            <a:fld id="{27B229BA-28E0-4507-8FB3-11E00B39FC4C}" type="slidenum">
              <a:rPr lang="en-US" smtClean="0"/>
              <a:t>‹#›</a:t>
            </a:fld>
            <a:endParaRPr lang="en-US"/>
          </a:p>
        </p:txBody>
      </p:sp>
    </p:spTree>
    <p:extLst>
      <p:ext uri="{BB962C8B-B14F-4D97-AF65-F5344CB8AC3E}">
        <p14:creationId xmlns:p14="http://schemas.microsoft.com/office/powerpoint/2010/main" val="20135699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E24D4F-924E-4C59-843F-F19F9855EC10}"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2346529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24D4F-924E-4C59-843F-F19F9855EC10}"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1452741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24D4F-924E-4C59-843F-F19F9855EC10}"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2831219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24D4F-924E-4C59-843F-F19F9855EC10}"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428139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E24D4F-924E-4C59-843F-F19F9855EC10}"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687247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E24D4F-924E-4C59-843F-F19F9855EC10}" type="datetimeFigureOut">
              <a:rPr lang="en-US" smtClean="0"/>
              <a:t>3/23/2017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139983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E24D4F-924E-4C59-843F-F19F9855EC10}" type="datetimeFigureOut">
              <a:rPr lang="en-US" smtClean="0"/>
              <a:t>3/23/2017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4263839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E24D4F-924E-4C59-843F-F19F9855EC10}" type="datetimeFigureOut">
              <a:rPr lang="en-US" smtClean="0"/>
              <a:t>3/23/2017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1868450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24D4F-924E-4C59-843F-F19F9855EC10}" type="datetimeFigureOut">
              <a:rPr lang="en-US" smtClean="0"/>
              <a:t>3/23/2017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3794430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24D4F-924E-4C59-843F-F19F9855EC10}" type="datetimeFigureOut">
              <a:rPr lang="en-US" smtClean="0"/>
              <a:t>3/23/2017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4279003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24D4F-924E-4C59-843F-F19F9855EC10}" type="datetimeFigureOut">
              <a:rPr lang="en-US" smtClean="0"/>
              <a:t>3/23/2017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F17FC-98F5-4AEF-8F96-2F44EEC900C5}" type="slidenum">
              <a:rPr lang="en-US" smtClean="0"/>
              <a:t>‹#›</a:t>
            </a:fld>
            <a:endParaRPr lang="en-US"/>
          </a:p>
        </p:txBody>
      </p:sp>
    </p:spTree>
    <p:extLst>
      <p:ext uri="{BB962C8B-B14F-4D97-AF65-F5344CB8AC3E}">
        <p14:creationId xmlns:p14="http://schemas.microsoft.com/office/powerpoint/2010/main" val="1781992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4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7E24D4F-924E-4C59-843F-F19F9855EC10}" type="datetimeFigureOut">
              <a:rPr lang="en-US" smtClean="0"/>
              <a:t>3/23/2017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3F17FC-98F5-4AEF-8F96-2F44EEC900C5}" type="slidenum">
              <a:rPr lang="en-US" smtClean="0"/>
              <a:t>‹#›</a:t>
            </a:fld>
            <a:endParaRPr lang="en-US"/>
          </a:p>
        </p:txBody>
      </p:sp>
    </p:spTree>
    <p:extLst>
      <p:ext uri="{BB962C8B-B14F-4D97-AF65-F5344CB8AC3E}">
        <p14:creationId xmlns:p14="http://schemas.microsoft.com/office/powerpoint/2010/main" val="262141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99991"/>
            <a:ext cx="6858000" cy="742385"/>
          </a:xfrm>
        </p:spPr>
        <p:txBody>
          <a:bodyPr>
            <a:normAutofit fontScale="90000"/>
          </a:bodyPr>
          <a:lstStyle/>
          <a:p>
            <a:r>
              <a:rPr lang="en-US" b="1" dirty="0" smtClean="0">
                <a:solidFill>
                  <a:srgbClr val="FFFF00"/>
                </a:solidFill>
              </a:rPr>
              <a:t>Outstanding Aspects</a:t>
            </a:r>
            <a:br>
              <a:rPr lang="en-US" b="1" dirty="0" smtClean="0">
                <a:solidFill>
                  <a:srgbClr val="FFFF00"/>
                </a:solidFill>
              </a:rPr>
            </a:br>
            <a:r>
              <a:rPr lang="en-US" b="1" dirty="0" smtClean="0">
                <a:solidFill>
                  <a:srgbClr val="FFFF00"/>
                </a:solidFill>
              </a:rPr>
              <a:t>Of The Gospel</a:t>
            </a:r>
            <a:endParaRPr lang="en-US" b="1" dirty="0">
              <a:solidFill>
                <a:srgbClr val="FFFF00"/>
              </a:solidFill>
            </a:endParaRPr>
          </a:p>
        </p:txBody>
      </p:sp>
      <p:sp>
        <p:nvSpPr>
          <p:cNvPr id="3" name="Subtitle 2"/>
          <p:cNvSpPr>
            <a:spLocks noGrp="1"/>
          </p:cNvSpPr>
          <p:nvPr>
            <p:ph type="subTitle" idx="1"/>
          </p:nvPr>
        </p:nvSpPr>
        <p:spPr>
          <a:xfrm>
            <a:off x="688063" y="3340729"/>
            <a:ext cx="7758819" cy="1122629"/>
          </a:xfrm>
        </p:spPr>
        <p:txBody>
          <a:bodyPr>
            <a:normAutofit/>
          </a:bodyPr>
          <a:lstStyle/>
          <a:p>
            <a:r>
              <a:rPr lang="en-US" sz="3200" b="1" dirty="0" smtClean="0">
                <a:solidFill>
                  <a:schemeClr val="bg1"/>
                </a:solidFill>
              </a:rPr>
              <a:t>Romans 3:20-26</a:t>
            </a:r>
            <a:endParaRPr lang="en-US" sz="3200" b="1" dirty="0">
              <a:solidFill>
                <a:schemeClr val="bg1"/>
              </a:solidFill>
            </a:endParaRPr>
          </a:p>
        </p:txBody>
      </p:sp>
    </p:spTree>
    <p:extLst>
      <p:ext uri="{BB962C8B-B14F-4D97-AF65-F5344CB8AC3E}">
        <p14:creationId xmlns:p14="http://schemas.microsoft.com/office/powerpoint/2010/main" val="84043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939179"/>
          </a:xfrm>
        </p:spPr>
        <p:txBody>
          <a:bodyPr anchor="t">
            <a:noAutofit/>
          </a:bodyPr>
          <a:lstStyle/>
          <a:p>
            <a:pPr>
              <a:lnSpc>
                <a:spcPct val="100000"/>
              </a:lnSpc>
              <a:tabLst>
                <a:tab pos="231775" algn="l"/>
              </a:tabLst>
            </a:pPr>
            <a:r>
              <a:rPr lang="en-US" sz="2400" b="1" dirty="0">
                <a:solidFill>
                  <a:schemeClr val="bg1"/>
                </a:solidFill>
                <a:latin typeface="+mn-lt"/>
              </a:rPr>
              <a:t>	</a:t>
            </a:r>
            <a:r>
              <a:rPr lang="en-US" sz="2400" b="1" dirty="0">
                <a:solidFill>
                  <a:srgbClr val="FFFF00"/>
                </a:solidFill>
                <a:latin typeface="+mn-lt"/>
              </a:rPr>
              <a:t>Eph. 1:6</a:t>
            </a:r>
            <a:r>
              <a:rPr lang="en-US" sz="2400" b="1" dirty="0">
                <a:solidFill>
                  <a:schemeClr val="bg1"/>
                </a:solidFill>
                <a:latin typeface="+mn-lt"/>
              </a:rPr>
              <a:t>, to the praise of the glory of his grace, which he freely bestowed on us in the Beloved</a:t>
            </a:r>
            <a:r>
              <a:rPr lang="en-US" sz="2400" b="1" dirty="0" smtClean="0">
                <a:solidFill>
                  <a:schemeClr val="bg1"/>
                </a:solidFill>
                <a:latin typeface="+mn-lt"/>
              </a:rPr>
              <a:t>:</a:t>
            </a:r>
            <a:endParaRPr lang="en-US" sz="2400" b="1" dirty="0">
              <a:solidFill>
                <a:schemeClr val="bg1"/>
              </a:solidFill>
              <a:latin typeface="+mn-lt"/>
            </a:endParaRPr>
          </a:p>
        </p:txBody>
      </p:sp>
      <p:sp>
        <p:nvSpPr>
          <p:cNvPr id="3" name="Content Placeholder 2"/>
          <p:cNvSpPr>
            <a:spLocks noGrp="1"/>
          </p:cNvSpPr>
          <p:nvPr>
            <p:ph idx="1"/>
          </p:nvPr>
        </p:nvSpPr>
        <p:spPr>
          <a:xfrm>
            <a:off x="70339" y="931653"/>
            <a:ext cx="8852931" cy="5822830"/>
          </a:xfrm>
        </p:spPr>
        <p:txBody>
          <a:bodyPr>
            <a:normAutofit/>
          </a:bodyPr>
          <a:lstStyle/>
          <a:p>
            <a:pPr marL="0" indent="0">
              <a:lnSpc>
                <a:spcPts val="3000"/>
              </a:lnSpc>
              <a:spcBef>
                <a:spcPts val="0"/>
              </a:spcBef>
              <a:buNone/>
              <a:tabLst>
                <a:tab pos="231775" algn="l"/>
              </a:tabLst>
            </a:pPr>
            <a:r>
              <a:rPr lang="en-US" sz="2400" b="1" dirty="0">
                <a:solidFill>
                  <a:schemeClr val="bg1"/>
                </a:solidFill>
              </a:rPr>
              <a:t>	</a:t>
            </a:r>
            <a:r>
              <a:rPr lang="en-US" sz="2400" b="1" dirty="0">
                <a:solidFill>
                  <a:srgbClr val="FFFF00"/>
                </a:solidFill>
              </a:rPr>
              <a:t>Rev. 21:6</a:t>
            </a:r>
            <a:r>
              <a:rPr lang="en-US" sz="2400" b="1" dirty="0">
                <a:solidFill>
                  <a:schemeClr val="bg1"/>
                </a:solidFill>
              </a:rPr>
              <a:t>, And he said unto me, They are come to pass. I am the Alpha and the Omega, the beginning and the end. I will give unto him that is athirst of the fountain of the water of life freely.</a:t>
            </a:r>
          </a:p>
          <a:p>
            <a:pPr marL="0" indent="0">
              <a:lnSpc>
                <a:spcPts val="3000"/>
              </a:lnSpc>
              <a:spcBef>
                <a:spcPts val="0"/>
              </a:spcBef>
              <a:buNone/>
              <a:tabLst>
                <a:tab pos="231775" algn="l"/>
              </a:tabLst>
            </a:pPr>
            <a:r>
              <a:rPr lang="en-US" sz="2400" b="1" dirty="0">
                <a:solidFill>
                  <a:schemeClr val="bg1"/>
                </a:solidFill>
              </a:rPr>
              <a:t>	</a:t>
            </a:r>
            <a:r>
              <a:rPr lang="en-US" sz="2400" b="1" dirty="0">
                <a:solidFill>
                  <a:srgbClr val="FFFF00"/>
                </a:solidFill>
              </a:rPr>
              <a:t>Rev. 22:17</a:t>
            </a:r>
            <a:r>
              <a:rPr lang="en-US" sz="2400" b="1" dirty="0">
                <a:solidFill>
                  <a:schemeClr val="bg1"/>
                </a:solidFill>
              </a:rPr>
              <a:t>, And the Spirit and the bride say, Come. And he that </a:t>
            </a:r>
            <a:r>
              <a:rPr lang="en-US" sz="2400" b="1" dirty="0" err="1">
                <a:solidFill>
                  <a:schemeClr val="bg1"/>
                </a:solidFill>
              </a:rPr>
              <a:t>heareth</a:t>
            </a:r>
            <a:r>
              <a:rPr lang="en-US" sz="2400" b="1" dirty="0">
                <a:solidFill>
                  <a:schemeClr val="bg1"/>
                </a:solidFill>
              </a:rPr>
              <a:t>, let him say, Come. And he that is athirst, let him come: he that will, let him take the water of life freely. </a:t>
            </a:r>
          </a:p>
          <a:p>
            <a:pPr marL="0" indent="0">
              <a:lnSpc>
                <a:spcPts val="3000"/>
              </a:lnSpc>
              <a:spcBef>
                <a:spcPts val="0"/>
              </a:spcBef>
              <a:buNone/>
              <a:tabLst>
                <a:tab pos="231775" algn="l"/>
              </a:tabLst>
            </a:pPr>
            <a:r>
              <a:rPr lang="en-US" sz="2400" b="1" dirty="0">
                <a:solidFill>
                  <a:schemeClr val="bg1"/>
                </a:solidFill>
              </a:rPr>
              <a:t>	</a:t>
            </a:r>
            <a:r>
              <a:rPr lang="en-US" sz="2400" b="1" dirty="0">
                <a:solidFill>
                  <a:srgbClr val="FFFF00"/>
                </a:solidFill>
              </a:rPr>
              <a:t>Rom. 5:8</a:t>
            </a:r>
            <a:r>
              <a:rPr lang="en-US" sz="2400" b="1" dirty="0">
                <a:solidFill>
                  <a:schemeClr val="bg1"/>
                </a:solidFill>
              </a:rPr>
              <a:t>, But God </a:t>
            </a:r>
            <a:r>
              <a:rPr lang="en-US" sz="2400" b="1" dirty="0" err="1">
                <a:solidFill>
                  <a:schemeClr val="bg1"/>
                </a:solidFill>
              </a:rPr>
              <a:t>commendeth</a:t>
            </a:r>
            <a:r>
              <a:rPr lang="en-US" sz="2400" b="1" dirty="0">
                <a:solidFill>
                  <a:schemeClr val="bg1"/>
                </a:solidFill>
              </a:rPr>
              <a:t> his own love toward us, in that, while we were yet sinners, Christ died for us. ...</a:t>
            </a:r>
          </a:p>
          <a:p>
            <a:pPr marL="0" indent="0">
              <a:lnSpc>
                <a:spcPts val="3000"/>
              </a:lnSpc>
              <a:spcBef>
                <a:spcPts val="0"/>
              </a:spcBef>
              <a:buNone/>
              <a:tabLst>
                <a:tab pos="231775" algn="l"/>
              </a:tabLst>
            </a:pPr>
            <a:r>
              <a:rPr lang="en-US" sz="2400" b="1" dirty="0">
                <a:solidFill>
                  <a:schemeClr val="bg1"/>
                </a:solidFill>
              </a:rPr>
              <a:t>	</a:t>
            </a:r>
            <a:r>
              <a:rPr lang="en-US" sz="2400" b="1" dirty="0">
                <a:solidFill>
                  <a:srgbClr val="FFFF00"/>
                </a:solidFill>
              </a:rPr>
              <a:t>Romans 6:23</a:t>
            </a:r>
            <a:r>
              <a:rPr lang="en-US" sz="2400" b="1" dirty="0">
                <a:solidFill>
                  <a:schemeClr val="bg1"/>
                </a:solidFill>
              </a:rPr>
              <a:t>, For the wages of sin is death; but the free gift of God is eternal life in Christ Jesus our Lord</a:t>
            </a:r>
            <a:r>
              <a:rPr lang="en-US" sz="2400" b="1" dirty="0" smtClean="0">
                <a:solidFill>
                  <a:schemeClr val="bg1"/>
                </a:solidFill>
              </a:rPr>
              <a:t>.</a:t>
            </a:r>
          </a:p>
          <a:p>
            <a:pPr marL="0" indent="0">
              <a:lnSpc>
                <a:spcPts val="3000"/>
              </a:lnSpc>
              <a:spcBef>
                <a:spcPts val="1200"/>
              </a:spcBef>
              <a:buNone/>
              <a:tabLst>
                <a:tab pos="231775" algn="l"/>
              </a:tabLst>
            </a:pPr>
            <a:r>
              <a:rPr lang="en-US" sz="2400" b="1" dirty="0" smtClean="0">
                <a:solidFill>
                  <a:srgbClr val="FFFF00"/>
                </a:solidFill>
              </a:rPr>
              <a:t>BY </a:t>
            </a:r>
            <a:r>
              <a:rPr lang="en-US" sz="2400" b="1" dirty="0">
                <a:solidFill>
                  <a:srgbClr val="FFFF00"/>
                </a:solidFill>
              </a:rPr>
              <a:t>MEANS OF THE REDEMPTION THAT IS IN CHRIST JESUS</a:t>
            </a:r>
          </a:p>
        </p:txBody>
      </p:sp>
    </p:spTree>
    <p:extLst>
      <p:ext uri="{BB962C8B-B14F-4D97-AF65-F5344CB8AC3E}">
        <p14:creationId xmlns:p14="http://schemas.microsoft.com/office/powerpoint/2010/main" val="2961829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1016817"/>
          </a:xfrm>
        </p:spPr>
        <p:txBody>
          <a:bodyPr anchor="t">
            <a:noAutofit/>
          </a:bodyPr>
          <a:lstStyle/>
          <a:p>
            <a:pPr>
              <a:tabLst>
                <a:tab pos="233363" algn="l"/>
              </a:tabLst>
            </a:pPr>
            <a:r>
              <a:rPr lang="en-US" sz="2400" i="1" dirty="0" smtClean="0"/>
              <a:t> </a:t>
            </a:r>
            <a:r>
              <a:rPr lang="en-US" sz="2400" b="1" dirty="0" smtClean="0">
                <a:solidFill>
                  <a:schemeClr val="bg1"/>
                </a:solidFill>
              </a:rPr>
              <a:t>	“</a:t>
            </a:r>
            <a:r>
              <a:rPr lang="en-US" sz="2400" b="1" dirty="0">
                <a:solidFill>
                  <a:schemeClr val="bg1"/>
                </a:solidFill>
              </a:rPr>
              <a:t>Redemption” indicates that the sinner was before a slave of sin; but now is redeemed</a:t>
            </a:r>
            <a:r>
              <a:rPr lang="en-US" sz="2400" b="1" dirty="0" smtClean="0">
                <a:solidFill>
                  <a:schemeClr val="bg1"/>
                </a:solidFill>
              </a:rPr>
              <a:t>.</a:t>
            </a:r>
            <a:endParaRPr lang="en-US" sz="2400" dirty="0">
              <a:solidFill>
                <a:schemeClr val="bg1"/>
              </a:solidFill>
            </a:endParaRPr>
          </a:p>
        </p:txBody>
      </p:sp>
      <p:sp>
        <p:nvSpPr>
          <p:cNvPr id="3" name="Content Placeholder 2"/>
          <p:cNvSpPr>
            <a:spLocks noGrp="1"/>
          </p:cNvSpPr>
          <p:nvPr>
            <p:ph idx="1"/>
          </p:nvPr>
        </p:nvSpPr>
        <p:spPr>
          <a:xfrm>
            <a:off x="70339" y="854015"/>
            <a:ext cx="8852931" cy="5900468"/>
          </a:xfrm>
        </p:spPr>
        <p:txBody>
          <a:bodyPr>
            <a:normAutofit/>
          </a:bodyPr>
          <a:lstStyle/>
          <a:p>
            <a:pPr marL="0" indent="0">
              <a:lnSpc>
                <a:spcPct val="100000"/>
              </a:lnSpc>
              <a:spcBef>
                <a:spcPts val="0"/>
              </a:spcBef>
              <a:buNone/>
              <a:tabLst>
                <a:tab pos="231775" algn="l"/>
              </a:tabLst>
            </a:pPr>
            <a:r>
              <a:rPr lang="en-US" sz="2400" b="1" dirty="0">
                <a:solidFill>
                  <a:schemeClr val="bg1"/>
                </a:solidFill>
              </a:rPr>
              <a:t>	A  slave could be bought, purchased, or redeemed from his slavery. Christ is our Redeemer. </a:t>
            </a:r>
            <a:r>
              <a:rPr lang="en-US" sz="2400" b="1" dirty="0">
                <a:solidFill>
                  <a:srgbClr val="FFFF00"/>
                </a:solidFill>
              </a:rPr>
              <a:t>1 Ped. 18,19</a:t>
            </a:r>
            <a:r>
              <a:rPr lang="en-US" sz="2400" b="1" dirty="0">
                <a:solidFill>
                  <a:schemeClr val="bg1"/>
                </a:solidFill>
              </a:rPr>
              <a:t>, </a:t>
            </a:r>
            <a:r>
              <a:rPr lang="en-US" sz="2400" b="1" dirty="0" smtClean="0">
                <a:solidFill>
                  <a:schemeClr val="bg1"/>
                </a:solidFill>
              </a:rPr>
              <a:t>….</a:t>
            </a:r>
          </a:p>
          <a:p>
            <a:pPr marL="0" indent="0">
              <a:lnSpc>
                <a:spcPct val="100000"/>
              </a:lnSpc>
              <a:spcBef>
                <a:spcPts val="0"/>
              </a:spcBef>
              <a:buNone/>
              <a:tabLst>
                <a:tab pos="231775" algn="l"/>
              </a:tabLst>
            </a:pPr>
            <a:r>
              <a:rPr lang="en-US" sz="2400" b="1" dirty="0">
                <a:solidFill>
                  <a:schemeClr val="bg1"/>
                </a:solidFill>
              </a:rPr>
              <a:t>		</a:t>
            </a:r>
            <a:r>
              <a:rPr lang="en-US" sz="2400" b="1" i="1" dirty="0">
                <a:solidFill>
                  <a:schemeClr val="bg1"/>
                </a:solidFill>
              </a:rPr>
              <a:t>knowing that ye were redeemed, not with corruptible things, with silver or gold, from your vain manner of life handed down from your fathers;  19  but with precious blood, as of a lamb without spot, even the blood of Christ.</a:t>
            </a:r>
          </a:p>
          <a:p>
            <a:pPr marL="0" indent="0">
              <a:lnSpc>
                <a:spcPct val="100000"/>
              </a:lnSpc>
              <a:spcBef>
                <a:spcPts val="0"/>
              </a:spcBef>
              <a:buNone/>
              <a:tabLst>
                <a:tab pos="231775" algn="l"/>
              </a:tabLst>
            </a:pPr>
            <a:r>
              <a:rPr lang="en-US" sz="2400" b="1" dirty="0">
                <a:solidFill>
                  <a:schemeClr val="bg1"/>
                </a:solidFill>
              </a:rPr>
              <a:t>	Being found in Christ one is redeemed (purchased) from the slavery of Satan.</a:t>
            </a:r>
          </a:p>
          <a:p>
            <a:pPr marL="0" indent="0">
              <a:lnSpc>
                <a:spcPct val="100000"/>
              </a:lnSpc>
              <a:spcBef>
                <a:spcPts val="0"/>
              </a:spcBef>
              <a:buNone/>
              <a:tabLst>
                <a:tab pos="231775" algn="l"/>
              </a:tabLst>
            </a:pPr>
            <a:r>
              <a:rPr lang="en-US" sz="2400" b="1" dirty="0" smtClean="0">
                <a:solidFill>
                  <a:schemeClr val="bg1"/>
                </a:solidFill>
              </a:rPr>
              <a:t>	</a:t>
            </a:r>
            <a:r>
              <a:rPr lang="en-US" sz="2400" b="1" dirty="0" smtClean="0">
                <a:solidFill>
                  <a:srgbClr val="FFFF00"/>
                </a:solidFill>
              </a:rPr>
              <a:t>1 </a:t>
            </a:r>
            <a:r>
              <a:rPr lang="en-US" sz="2400" b="1" dirty="0">
                <a:solidFill>
                  <a:srgbClr val="FFFF00"/>
                </a:solidFill>
              </a:rPr>
              <a:t>Cor. 6:20</a:t>
            </a:r>
            <a:r>
              <a:rPr lang="en-US" sz="2400" b="1" dirty="0">
                <a:solidFill>
                  <a:schemeClr val="bg1"/>
                </a:solidFill>
              </a:rPr>
              <a:t>, </a:t>
            </a:r>
            <a:r>
              <a:rPr lang="en-US" sz="2400" b="1" i="1" dirty="0">
                <a:solidFill>
                  <a:schemeClr val="bg1"/>
                </a:solidFill>
              </a:rPr>
              <a:t>for ye were bought with a price: glorify God therefore in your </a:t>
            </a:r>
            <a:r>
              <a:rPr lang="en-US" sz="2400" b="1" i="1" dirty="0" smtClean="0">
                <a:solidFill>
                  <a:schemeClr val="bg1"/>
                </a:solidFill>
              </a:rPr>
              <a:t>body.</a:t>
            </a:r>
            <a:endParaRPr lang="en-US" sz="2400" b="1" i="1" dirty="0">
              <a:solidFill>
                <a:schemeClr val="bg1"/>
              </a:solidFill>
            </a:endParaRPr>
          </a:p>
          <a:p>
            <a:pPr marL="0" indent="0">
              <a:lnSpc>
                <a:spcPct val="100000"/>
              </a:lnSpc>
              <a:spcBef>
                <a:spcPts val="0"/>
              </a:spcBef>
              <a:buNone/>
              <a:tabLst>
                <a:tab pos="231775" algn="l"/>
              </a:tabLst>
            </a:pPr>
            <a:r>
              <a:rPr lang="en-US" sz="2400" b="1" dirty="0">
                <a:solidFill>
                  <a:schemeClr val="bg1"/>
                </a:solidFill>
              </a:rPr>
              <a:t>	</a:t>
            </a:r>
            <a:r>
              <a:rPr lang="en-US" sz="2400" b="1" dirty="0" smtClean="0">
                <a:solidFill>
                  <a:srgbClr val="FFFF00"/>
                </a:solidFill>
              </a:rPr>
              <a:t>Matt. 20:28</a:t>
            </a:r>
            <a:r>
              <a:rPr lang="en-US" sz="2400" b="1" dirty="0">
                <a:solidFill>
                  <a:schemeClr val="bg1"/>
                </a:solidFill>
              </a:rPr>
              <a:t>, </a:t>
            </a:r>
            <a:r>
              <a:rPr lang="en-US" sz="2400" b="1" i="1" dirty="0">
                <a:solidFill>
                  <a:schemeClr val="bg1"/>
                </a:solidFill>
              </a:rPr>
              <a:t>even as the Son of man came not to be </a:t>
            </a:r>
            <a:r>
              <a:rPr lang="en-US" sz="2400" b="1" i="1" dirty="0" smtClean="0">
                <a:solidFill>
                  <a:schemeClr val="bg1"/>
                </a:solidFill>
              </a:rPr>
              <a:t>minis-</a:t>
            </a:r>
            <a:r>
              <a:rPr lang="en-US" sz="2400" b="1" i="1" dirty="0" err="1" smtClean="0">
                <a:solidFill>
                  <a:schemeClr val="bg1"/>
                </a:solidFill>
              </a:rPr>
              <a:t>tered</a:t>
            </a:r>
            <a:r>
              <a:rPr lang="en-US" sz="2400" b="1" i="1" dirty="0" smtClean="0">
                <a:solidFill>
                  <a:schemeClr val="bg1"/>
                </a:solidFill>
              </a:rPr>
              <a:t> </a:t>
            </a:r>
            <a:r>
              <a:rPr lang="en-US" sz="2400" b="1" i="1" dirty="0">
                <a:solidFill>
                  <a:schemeClr val="bg1"/>
                </a:solidFill>
              </a:rPr>
              <a:t>unto, but to minister, and to give his life a ransom for many</a:t>
            </a:r>
            <a:r>
              <a:rPr lang="en-US" sz="2400" b="1" i="1" dirty="0" smtClean="0">
                <a:solidFill>
                  <a:schemeClr val="bg1"/>
                </a:solidFill>
              </a:rPr>
              <a:t>.</a:t>
            </a:r>
            <a:endParaRPr lang="en-US" sz="2400" b="1" dirty="0" smtClean="0">
              <a:solidFill>
                <a:schemeClr val="bg1"/>
              </a:solidFill>
            </a:endParaRPr>
          </a:p>
          <a:p>
            <a:pPr marL="0" indent="0">
              <a:lnSpc>
                <a:spcPct val="100000"/>
              </a:lnSpc>
              <a:spcBef>
                <a:spcPts val="0"/>
              </a:spcBef>
              <a:buNone/>
              <a:tabLst>
                <a:tab pos="231775" algn="l"/>
              </a:tabLst>
            </a:pPr>
            <a:r>
              <a:rPr lang="en-US" sz="2400" b="1" dirty="0">
                <a:solidFill>
                  <a:schemeClr val="bg1"/>
                </a:solidFill>
              </a:rPr>
              <a:t>	</a:t>
            </a:r>
            <a:r>
              <a:rPr lang="en-US" sz="2400" b="1" dirty="0" smtClean="0">
                <a:solidFill>
                  <a:schemeClr val="bg1"/>
                </a:solidFill>
              </a:rPr>
              <a:t>These texts show that the death of Christ on the cross was the price of liberation from our slavery to sin. This ....</a:t>
            </a:r>
            <a:endParaRPr lang="en-US" sz="2400" b="1" dirty="0">
              <a:solidFill>
                <a:schemeClr val="bg1"/>
              </a:solidFill>
            </a:endParaRPr>
          </a:p>
          <a:p>
            <a:pPr marL="0" indent="0">
              <a:lnSpc>
                <a:spcPct val="120000"/>
              </a:lnSpc>
              <a:spcBef>
                <a:spcPts val="0"/>
              </a:spcBef>
              <a:buNone/>
              <a:tabLst>
                <a:tab pos="231775" algn="l"/>
              </a:tabLst>
            </a:pPr>
            <a:endParaRPr lang="en-US" sz="2400" b="1" dirty="0">
              <a:solidFill>
                <a:schemeClr val="bg1"/>
              </a:solidFill>
            </a:endParaRPr>
          </a:p>
        </p:txBody>
      </p:sp>
    </p:spTree>
    <p:extLst>
      <p:ext uri="{BB962C8B-B14F-4D97-AF65-F5344CB8AC3E}">
        <p14:creationId xmlns:p14="http://schemas.microsoft.com/office/powerpoint/2010/main" val="18942128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568243"/>
          </a:xfrm>
        </p:spPr>
        <p:txBody>
          <a:bodyPr anchor="t">
            <a:noAutofit/>
          </a:bodyPr>
          <a:lstStyle/>
          <a:p>
            <a:pPr>
              <a:lnSpc>
                <a:spcPct val="100000"/>
              </a:lnSpc>
              <a:tabLst>
                <a:tab pos="231775" algn="l"/>
              </a:tabLst>
            </a:pPr>
            <a:r>
              <a:rPr lang="en-US" sz="2400" b="1" dirty="0">
                <a:solidFill>
                  <a:schemeClr val="bg1"/>
                </a:solidFill>
                <a:latin typeface="+mn-lt"/>
              </a:rPr>
              <a:t>i</a:t>
            </a:r>
            <a:r>
              <a:rPr lang="en-US" sz="2400" b="1" dirty="0" smtClean="0">
                <a:solidFill>
                  <a:schemeClr val="bg1"/>
                </a:solidFill>
                <a:latin typeface="+mn-lt"/>
              </a:rPr>
              <a:t>s precisely what “redemption” from sin means!</a:t>
            </a:r>
            <a:endParaRPr lang="en-US" sz="2400" b="1" dirty="0">
              <a:solidFill>
                <a:schemeClr val="bg1"/>
              </a:solidFill>
              <a:latin typeface="+mn-lt"/>
            </a:endParaRPr>
          </a:p>
        </p:txBody>
      </p:sp>
      <p:sp>
        <p:nvSpPr>
          <p:cNvPr id="3" name="Content Placeholder 2"/>
          <p:cNvSpPr>
            <a:spLocks noGrp="1"/>
          </p:cNvSpPr>
          <p:nvPr>
            <p:ph idx="1"/>
          </p:nvPr>
        </p:nvSpPr>
        <p:spPr>
          <a:xfrm>
            <a:off x="112143" y="586595"/>
            <a:ext cx="8876582" cy="6142008"/>
          </a:xfrm>
        </p:spPr>
        <p:txBody>
          <a:bodyPr>
            <a:normAutofit lnSpcReduction="10000"/>
          </a:bodyPr>
          <a:lstStyle/>
          <a:p>
            <a:pPr marL="0" indent="0">
              <a:lnSpc>
                <a:spcPct val="100000"/>
              </a:lnSpc>
              <a:spcBef>
                <a:spcPts val="0"/>
              </a:spcBef>
              <a:buNone/>
              <a:tabLst>
                <a:tab pos="231775" algn="l"/>
              </a:tabLst>
            </a:pPr>
            <a:r>
              <a:rPr lang="es-ES" sz="2400" b="1" dirty="0" smtClean="0">
                <a:solidFill>
                  <a:schemeClr val="bg1"/>
                </a:solidFill>
              </a:rPr>
              <a:t>	</a:t>
            </a:r>
            <a:r>
              <a:rPr lang="es-ES" sz="2400" b="1" dirty="0" err="1" smtClean="0">
                <a:solidFill>
                  <a:srgbClr val="FFFF00"/>
                </a:solidFill>
              </a:rPr>
              <a:t>Romans</a:t>
            </a:r>
            <a:r>
              <a:rPr lang="es-ES" sz="2400" b="1" dirty="0" smtClean="0">
                <a:solidFill>
                  <a:srgbClr val="FFFF00"/>
                </a:solidFill>
              </a:rPr>
              <a:t> 6:17,18</a:t>
            </a:r>
            <a:r>
              <a:rPr lang="es-ES" sz="2400" b="1" dirty="0" smtClean="0">
                <a:solidFill>
                  <a:schemeClr val="bg1"/>
                </a:solidFill>
              </a:rPr>
              <a:t>, </a:t>
            </a:r>
            <a:r>
              <a:rPr lang="en-US" sz="2400" b="1" i="1" dirty="0">
                <a:solidFill>
                  <a:schemeClr val="bg1"/>
                </a:solidFill>
              </a:rPr>
              <a:t>But thanks be to God, that, whereas ye were servants of sin, ye became obedient from the heart to that form of teaching whereunto ye were delivered; </a:t>
            </a:r>
            <a:r>
              <a:rPr lang="en-US" sz="2400" b="1" i="1" dirty="0" smtClean="0">
                <a:solidFill>
                  <a:schemeClr val="bg1"/>
                </a:solidFill>
              </a:rPr>
              <a:t> 18  </a:t>
            </a:r>
            <a:r>
              <a:rPr lang="en-US" sz="2400" b="1" i="1" dirty="0">
                <a:solidFill>
                  <a:schemeClr val="bg1"/>
                </a:solidFill>
              </a:rPr>
              <a:t>and being made free from sin, ye became servants of righteousness</a:t>
            </a:r>
            <a:r>
              <a:rPr lang="en-US" sz="2400" b="1" dirty="0" smtClean="0">
                <a:solidFill>
                  <a:schemeClr val="bg1"/>
                </a:solidFill>
              </a:rPr>
              <a:t>.</a:t>
            </a:r>
          </a:p>
          <a:p>
            <a:pPr marL="0" indent="0">
              <a:lnSpc>
                <a:spcPct val="100000"/>
              </a:lnSpc>
              <a:spcBef>
                <a:spcPts val="1200"/>
              </a:spcBef>
              <a:buNone/>
              <a:tabLst>
                <a:tab pos="231775" algn="l"/>
              </a:tabLst>
            </a:pPr>
            <a:r>
              <a:rPr lang="en-US" sz="2400" b="1" dirty="0" smtClean="0">
                <a:solidFill>
                  <a:srgbClr val="FFFF00"/>
                </a:solidFill>
              </a:rPr>
              <a:t>CHRIST IS THE ONE PRESENTED AS THE PROPITIATION FOR SINS.</a:t>
            </a:r>
          </a:p>
          <a:p>
            <a:pPr marL="0" indent="0">
              <a:lnSpc>
                <a:spcPct val="100000"/>
              </a:lnSpc>
              <a:spcBef>
                <a:spcPts val="0"/>
              </a:spcBef>
              <a:buNone/>
              <a:tabLst>
                <a:tab pos="231775" algn="l"/>
              </a:tabLst>
            </a:pPr>
            <a:r>
              <a:rPr lang="es-ES" sz="2400" b="1" dirty="0" smtClean="0">
                <a:solidFill>
                  <a:schemeClr val="bg1"/>
                </a:solidFill>
              </a:rPr>
              <a:t>	</a:t>
            </a:r>
            <a:r>
              <a:rPr lang="es-ES" sz="2400" b="1" dirty="0" err="1" smtClean="0">
                <a:solidFill>
                  <a:schemeClr val="bg1"/>
                </a:solidFill>
              </a:rPr>
              <a:t>Remember</a:t>
            </a:r>
            <a:r>
              <a:rPr lang="es-ES" sz="2400" b="1" dirty="0" smtClean="0">
                <a:solidFill>
                  <a:schemeClr val="bg1"/>
                </a:solidFill>
              </a:rPr>
              <a:t> </a:t>
            </a:r>
            <a:r>
              <a:rPr lang="es-ES" sz="2400" b="1" dirty="0" err="1" smtClean="0">
                <a:solidFill>
                  <a:schemeClr val="bg1"/>
                </a:solidFill>
              </a:rPr>
              <a:t>the</a:t>
            </a:r>
            <a:r>
              <a:rPr lang="es-ES" sz="2400" b="1" dirty="0" smtClean="0">
                <a:solidFill>
                  <a:schemeClr val="bg1"/>
                </a:solidFill>
              </a:rPr>
              <a:t> </a:t>
            </a:r>
            <a:r>
              <a:rPr lang="es-ES" sz="2400" b="1" dirty="0" err="1" smtClean="0">
                <a:solidFill>
                  <a:schemeClr val="bg1"/>
                </a:solidFill>
              </a:rPr>
              <a:t>prayer</a:t>
            </a:r>
            <a:r>
              <a:rPr lang="es-ES" sz="2400" b="1" dirty="0" smtClean="0">
                <a:solidFill>
                  <a:schemeClr val="bg1"/>
                </a:solidFill>
              </a:rPr>
              <a:t> of </a:t>
            </a:r>
            <a:r>
              <a:rPr lang="es-ES" sz="2400" b="1" dirty="0" err="1" smtClean="0">
                <a:solidFill>
                  <a:schemeClr val="bg1"/>
                </a:solidFill>
              </a:rPr>
              <a:t>the</a:t>
            </a:r>
            <a:r>
              <a:rPr lang="es-ES" sz="2400" b="1" dirty="0" smtClean="0">
                <a:solidFill>
                  <a:schemeClr val="bg1"/>
                </a:solidFill>
              </a:rPr>
              <a:t> publican (</a:t>
            </a:r>
            <a:r>
              <a:rPr lang="es-ES" sz="2400" b="1" dirty="0" err="1" smtClean="0">
                <a:solidFill>
                  <a:srgbClr val="FFFF00"/>
                </a:solidFill>
              </a:rPr>
              <a:t>Lk</a:t>
            </a:r>
            <a:r>
              <a:rPr lang="es-ES" sz="2400" b="1" dirty="0" smtClean="0">
                <a:solidFill>
                  <a:srgbClr val="FFFF00"/>
                </a:solidFill>
              </a:rPr>
              <a:t>. 18:13</a:t>
            </a:r>
            <a:r>
              <a:rPr lang="es-ES" sz="2400" b="1" dirty="0" smtClean="0">
                <a:solidFill>
                  <a:schemeClr val="bg1"/>
                </a:solidFill>
              </a:rPr>
              <a:t>), </a:t>
            </a:r>
            <a:r>
              <a:rPr lang="es-ES" sz="2400" b="1" i="1" dirty="0" smtClean="0">
                <a:solidFill>
                  <a:schemeClr val="bg1"/>
                </a:solidFill>
              </a:rPr>
              <a:t>B</a:t>
            </a:r>
            <a:r>
              <a:rPr lang="en-US" sz="2400" b="1" i="1" dirty="0" err="1" smtClean="0">
                <a:solidFill>
                  <a:schemeClr val="bg1"/>
                </a:solidFill>
              </a:rPr>
              <a:t>ut</a:t>
            </a:r>
            <a:r>
              <a:rPr lang="en-US" sz="2400" b="1" i="1" dirty="0" smtClean="0">
                <a:solidFill>
                  <a:schemeClr val="bg1"/>
                </a:solidFill>
              </a:rPr>
              <a:t> </a:t>
            </a:r>
            <a:r>
              <a:rPr lang="en-US" sz="2400" b="1" i="1" dirty="0">
                <a:solidFill>
                  <a:schemeClr val="bg1"/>
                </a:solidFill>
              </a:rPr>
              <a:t>the </a:t>
            </a:r>
            <a:r>
              <a:rPr lang="en-US" sz="2400" b="1" i="1" dirty="0" smtClean="0">
                <a:solidFill>
                  <a:schemeClr val="bg1"/>
                </a:solidFill>
              </a:rPr>
              <a:t>publican</a:t>
            </a:r>
            <a:r>
              <a:rPr lang="en-US" sz="2400" b="1" i="1" dirty="0">
                <a:solidFill>
                  <a:schemeClr val="bg1"/>
                </a:solidFill>
              </a:rPr>
              <a:t>, standing afar off, would not lift up so much as his eyes unto heaven, but smote his breast, saying, God, be thou merciful </a:t>
            </a:r>
            <a:r>
              <a:rPr lang="en-US" sz="2400" b="1" dirty="0">
                <a:solidFill>
                  <a:schemeClr val="bg1"/>
                </a:solidFill>
              </a:rPr>
              <a:t>(Gr., </a:t>
            </a:r>
            <a:r>
              <a:rPr lang="en-US" sz="2400" b="1" i="1" dirty="0" err="1">
                <a:solidFill>
                  <a:schemeClr val="bg1"/>
                </a:solidFill>
              </a:rPr>
              <a:t>hilastheti</a:t>
            </a:r>
            <a:r>
              <a:rPr lang="en-US" sz="2400" b="1" dirty="0">
                <a:solidFill>
                  <a:schemeClr val="bg1"/>
                </a:solidFill>
              </a:rPr>
              <a:t>, propitious) </a:t>
            </a:r>
            <a:r>
              <a:rPr lang="en-US" sz="2400" b="1" i="1" dirty="0" smtClean="0">
                <a:solidFill>
                  <a:schemeClr val="bg1"/>
                </a:solidFill>
              </a:rPr>
              <a:t>to </a:t>
            </a:r>
            <a:r>
              <a:rPr lang="en-US" sz="2400" b="1" i="1" dirty="0">
                <a:solidFill>
                  <a:schemeClr val="bg1"/>
                </a:solidFill>
              </a:rPr>
              <a:t>me a sinner</a:t>
            </a:r>
            <a:r>
              <a:rPr lang="en-US" sz="2400" b="1" i="1" dirty="0" smtClean="0">
                <a:solidFill>
                  <a:schemeClr val="bg1"/>
                </a:solidFill>
              </a:rPr>
              <a:t>.</a:t>
            </a:r>
          </a:p>
          <a:p>
            <a:pPr marL="0" indent="0">
              <a:lnSpc>
                <a:spcPct val="100000"/>
              </a:lnSpc>
              <a:spcBef>
                <a:spcPts val="0"/>
              </a:spcBef>
              <a:buNone/>
              <a:tabLst>
                <a:tab pos="231775" algn="l"/>
              </a:tabLst>
            </a:pPr>
            <a:r>
              <a:rPr lang="en-US" sz="2400" b="1" i="1" dirty="0">
                <a:solidFill>
                  <a:schemeClr val="bg1"/>
                </a:solidFill>
              </a:rPr>
              <a:t>	</a:t>
            </a:r>
            <a:r>
              <a:rPr lang="en-US" sz="2400" b="1" dirty="0" smtClean="0">
                <a:solidFill>
                  <a:schemeClr val="bg1"/>
                </a:solidFill>
              </a:rPr>
              <a:t>The Spanish version says</a:t>
            </a:r>
            <a:r>
              <a:rPr lang="en-US" sz="2400" b="1" i="1" dirty="0" smtClean="0">
                <a:solidFill>
                  <a:schemeClr val="bg1"/>
                </a:solidFill>
              </a:rPr>
              <a:t>: God be thou </a:t>
            </a:r>
            <a:r>
              <a:rPr lang="en-US" sz="2400" b="1" i="1" u="sng" dirty="0" smtClean="0">
                <a:solidFill>
                  <a:schemeClr val="bg1"/>
                </a:solidFill>
              </a:rPr>
              <a:t>propitious</a:t>
            </a:r>
            <a:r>
              <a:rPr lang="en-US" sz="2400" b="1" i="1" dirty="0" smtClean="0">
                <a:solidFill>
                  <a:schemeClr val="bg1"/>
                </a:solidFill>
              </a:rPr>
              <a:t> to me a sinner. </a:t>
            </a:r>
            <a:r>
              <a:rPr lang="en-US" sz="2400" b="1" dirty="0" smtClean="0">
                <a:solidFill>
                  <a:schemeClr val="bg1"/>
                </a:solidFill>
              </a:rPr>
              <a:t>Propitiation is the showing of mercy!</a:t>
            </a:r>
          </a:p>
          <a:p>
            <a:pPr marL="0" indent="0">
              <a:lnSpc>
                <a:spcPct val="100000"/>
              </a:lnSpc>
              <a:spcBef>
                <a:spcPts val="0"/>
              </a:spcBef>
              <a:buNone/>
              <a:tabLst>
                <a:tab pos="231775" algn="l"/>
              </a:tabLst>
            </a:pPr>
            <a:r>
              <a:rPr lang="en-US" sz="2400" b="1" i="1" dirty="0">
                <a:solidFill>
                  <a:schemeClr val="bg1"/>
                </a:solidFill>
              </a:rPr>
              <a:t>	</a:t>
            </a:r>
            <a:r>
              <a:rPr lang="en-US" sz="2400" b="1" i="1" dirty="0" smtClean="0">
                <a:solidFill>
                  <a:schemeClr val="bg1"/>
                </a:solidFill>
              </a:rPr>
              <a:t>God is merciful toward the sinner who believes in Christ, in “whom God set forth to be a propitiation </a:t>
            </a:r>
            <a:r>
              <a:rPr lang="en-US" sz="2400" b="1" i="1" dirty="0">
                <a:solidFill>
                  <a:schemeClr val="bg1"/>
                </a:solidFill>
              </a:rPr>
              <a:t>(</a:t>
            </a:r>
            <a:r>
              <a:rPr lang="en-US" sz="2400" b="1" dirty="0">
                <a:solidFill>
                  <a:schemeClr val="bg1"/>
                </a:solidFill>
              </a:rPr>
              <a:t>Gr., </a:t>
            </a:r>
            <a:r>
              <a:rPr lang="en-US" sz="2400" b="1" i="1" dirty="0" err="1">
                <a:solidFill>
                  <a:schemeClr val="bg1"/>
                </a:solidFill>
              </a:rPr>
              <a:t>hislasterion</a:t>
            </a:r>
            <a:r>
              <a:rPr lang="en-US" sz="2400" b="1" dirty="0">
                <a:solidFill>
                  <a:schemeClr val="bg1"/>
                </a:solidFill>
              </a:rPr>
              <a:t>, the making of atonement)</a:t>
            </a:r>
            <a:r>
              <a:rPr lang="en-US" sz="2400" b="1" i="1" dirty="0">
                <a:solidFill>
                  <a:schemeClr val="bg1"/>
                </a:solidFill>
              </a:rPr>
              <a:t> </a:t>
            </a:r>
            <a:r>
              <a:rPr lang="en-US" sz="2400" b="1" i="1" dirty="0" smtClean="0">
                <a:solidFill>
                  <a:schemeClr val="bg1"/>
                </a:solidFill>
              </a:rPr>
              <a:t>, through faith in his blood” </a:t>
            </a:r>
            <a:r>
              <a:rPr lang="en-US" sz="2400" b="1" dirty="0" smtClean="0">
                <a:solidFill>
                  <a:schemeClr val="bg1"/>
                </a:solidFill>
              </a:rPr>
              <a:t>(</a:t>
            </a:r>
            <a:r>
              <a:rPr lang="en-US" sz="2400" b="1" dirty="0" smtClean="0">
                <a:solidFill>
                  <a:srgbClr val="FFFF00"/>
                </a:solidFill>
              </a:rPr>
              <a:t>Rom. 3:25</a:t>
            </a:r>
            <a:r>
              <a:rPr lang="en-US" sz="2400" b="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35972004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2379791"/>
          </a:xfrm>
        </p:spPr>
        <p:txBody>
          <a:bodyPr anchor="t">
            <a:noAutofit/>
          </a:bodyPr>
          <a:lstStyle/>
          <a:p>
            <a:pPr>
              <a:lnSpc>
                <a:spcPct val="100000"/>
              </a:lnSpc>
              <a:tabLst>
                <a:tab pos="231775" algn="l"/>
              </a:tabLst>
            </a:pPr>
            <a:r>
              <a:rPr lang="en-US" sz="2400" b="1" dirty="0">
                <a:solidFill>
                  <a:schemeClr val="bg1"/>
                </a:solidFill>
              </a:rPr>
              <a:t>	</a:t>
            </a:r>
            <a:r>
              <a:rPr lang="en-US" sz="2400" b="1" dirty="0">
                <a:solidFill>
                  <a:srgbClr val="FFFF00"/>
                </a:solidFill>
              </a:rPr>
              <a:t>Hebrews 9:3-5</a:t>
            </a:r>
            <a:r>
              <a:rPr lang="en-US" sz="2400" b="1" dirty="0">
                <a:solidFill>
                  <a:schemeClr val="bg1"/>
                </a:solidFill>
              </a:rPr>
              <a:t>, </a:t>
            </a:r>
            <a:r>
              <a:rPr lang="en-US" sz="2400" b="1" i="1" dirty="0">
                <a:solidFill>
                  <a:schemeClr val="bg1"/>
                </a:solidFill>
              </a:rPr>
              <a:t>And after the second veil, the tabernacle which is called the Holy of holies;  4  having a golden altar of incense, and the ark of the covenant overlaid round about with gold, wherein was a golden pot holding the manna, and Aaron's rod that budded, and the tables of the covenant; </a:t>
            </a:r>
            <a:r>
              <a:rPr lang="en-US" sz="2400" b="1" i="1" dirty="0" smtClean="0">
                <a:solidFill>
                  <a:schemeClr val="bg1"/>
                </a:solidFill>
              </a:rPr>
              <a:t>.....</a:t>
            </a:r>
            <a:endParaRPr lang="en-US" sz="2400" b="1" i="1" dirty="0">
              <a:solidFill>
                <a:schemeClr val="bg1"/>
              </a:solidFill>
              <a:latin typeface="+mn-lt"/>
            </a:endParaRPr>
          </a:p>
        </p:txBody>
      </p:sp>
      <p:sp>
        <p:nvSpPr>
          <p:cNvPr id="3" name="Content Placeholder 2"/>
          <p:cNvSpPr>
            <a:spLocks noGrp="1"/>
          </p:cNvSpPr>
          <p:nvPr>
            <p:ph idx="1"/>
          </p:nvPr>
        </p:nvSpPr>
        <p:spPr>
          <a:xfrm>
            <a:off x="70339" y="2398143"/>
            <a:ext cx="8852931" cy="4356339"/>
          </a:xfrm>
        </p:spPr>
        <p:txBody>
          <a:bodyPr>
            <a:normAutofit/>
          </a:bodyPr>
          <a:lstStyle/>
          <a:p>
            <a:pPr marL="0" indent="0">
              <a:lnSpc>
                <a:spcPct val="100000"/>
              </a:lnSpc>
              <a:spcBef>
                <a:spcPts val="0"/>
              </a:spcBef>
              <a:buNone/>
              <a:tabLst>
                <a:tab pos="231775" algn="l"/>
              </a:tabLst>
            </a:pPr>
            <a:r>
              <a:rPr lang="en-US" sz="2400" b="1" i="1" dirty="0" smtClean="0">
                <a:solidFill>
                  <a:schemeClr val="bg1"/>
                </a:solidFill>
              </a:rPr>
              <a:t>	5  </a:t>
            </a:r>
            <a:r>
              <a:rPr lang="en-US" sz="2400" b="1" i="1" dirty="0">
                <a:solidFill>
                  <a:schemeClr val="bg1"/>
                </a:solidFill>
              </a:rPr>
              <a:t>and above it cherubim of glory </a:t>
            </a:r>
            <a:r>
              <a:rPr lang="en-US" sz="2400" b="1" i="1" dirty="0" smtClean="0">
                <a:solidFill>
                  <a:schemeClr val="bg1"/>
                </a:solidFill>
              </a:rPr>
              <a:t>overshadowing </a:t>
            </a:r>
            <a:r>
              <a:rPr lang="en-US" sz="2400" b="1" i="1" dirty="0">
                <a:solidFill>
                  <a:schemeClr val="bg1"/>
                </a:solidFill>
              </a:rPr>
              <a:t>the </a:t>
            </a:r>
            <a:r>
              <a:rPr lang="en-US" sz="2400" b="1" i="1" u="sng" dirty="0">
                <a:solidFill>
                  <a:schemeClr val="bg1"/>
                </a:solidFill>
              </a:rPr>
              <a:t>mercy-seat</a:t>
            </a:r>
            <a:r>
              <a:rPr lang="en-US" sz="2400" b="1" i="1" dirty="0">
                <a:solidFill>
                  <a:schemeClr val="bg1"/>
                </a:solidFill>
              </a:rPr>
              <a:t> (Gr., </a:t>
            </a:r>
            <a:r>
              <a:rPr lang="en-US" sz="2400" b="1" i="1" dirty="0" err="1">
                <a:solidFill>
                  <a:schemeClr val="bg1"/>
                </a:solidFill>
              </a:rPr>
              <a:t>hislasterion</a:t>
            </a:r>
            <a:r>
              <a:rPr lang="en-US" sz="2400" b="1" i="1" dirty="0">
                <a:solidFill>
                  <a:schemeClr val="bg1"/>
                </a:solidFill>
              </a:rPr>
              <a:t>); of which things we cannot now speak severally</a:t>
            </a:r>
            <a:r>
              <a:rPr lang="en-US" sz="2400" b="1" dirty="0">
                <a:solidFill>
                  <a:schemeClr val="bg1"/>
                </a:solidFill>
              </a:rPr>
              <a:t>.</a:t>
            </a:r>
          </a:p>
          <a:p>
            <a:pPr marL="0" indent="0">
              <a:lnSpc>
                <a:spcPct val="100000"/>
              </a:lnSpc>
              <a:spcBef>
                <a:spcPts val="0"/>
              </a:spcBef>
              <a:buNone/>
              <a:tabLst>
                <a:tab pos="231775" algn="l"/>
              </a:tabLst>
            </a:pPr>
            <a:r>
              <a:rPr lang="en-US" sz="2400" b="1" dirty="0">
                <a:solidFill>
                  <a:schemeClr val="bg1"/>
                </a:solidFill>
              </a:rPr>
              <a:t>	The “mercy-seat,” or “propitiatory</a:t>
            </a:r>
            <a:r>
              <a:rPr lang="en-US" sz="2400" b="1" dirty="0" smtClean="0">
                <a:solidFill>
                  <a:schemeClr val="bg1"/>
                </a:solidFill>
              </a:rPr>
              <a:t>,” (some versions) </a:t>
            </a:r>
            <a:r>
              <a:rPr lang="en-US" sz="2400" b="1" dirty="0">
                <a:solidFill>
                  <a:schemeClr val="bg1"/>
                </a:solidFill>
              </a:rPr>
              <a:t>was the </a:t>
            </a:r>
            <a:r>
              <a:rPr lang="en-US" sz="2400" b="1" u="sng" dirty="0">
                <a:solidFill>
                  <a:schemeClr val="bg1"/>
                </a:solidFill>
              </a:rPr>
              <a:t>cover</a:t>
            </a:r>
            <a:r>
              <a:rPr lang="en-US" sz="2400" b="1" dirty="0">
                <a:solidFill>
                  <a:schemeClr val="bg1"/>
                </a:solidFill>
              </a:rPr>
              <a:t> </a:t>
            </a:r>
            <a:r>
              <a:rPr lang="en-US" sz="2400" b="1" dirty="0" smtClean="0">
                <a:solidFill>
                  <a:schemeClr val="bg1"/>
                </a:solidFill>
              </a:rPr>
              <a:t>of </a:t>
            </a:r>
            <a:r>
              <a:rPr lang="en-US" sz="2400" b="1" dirty="0">
                <a:solidFill>
                  <a:schemeClr val="bg1"/>
                </a:solidFill>
              </a:rPr>
              <a:t>the ark </a:t>
            </a:r>
            <a:r>
              <a:rPr lang="en-US" sz="2400" b="1" dirty="0" smtClean="0">
                <a:solidFill>
                  <a:schemeClr val="bg1"/>
                </a:solidFill>
              </a:rPr>
              <a:t>(box) of </a:t>
            </a:r>
            <a:r>
              <a:rPr lang="en-US" sz="2400" b="1" dirty="0">
                <a:solidFill>
                  <a:schemeClr val="bg1"/>
                </a:solidFill>
              </a:rPr>
              <a:t>the covenant.</a:t>
            </a:r>
          </a:p>
          <a:p>
            <a:pPr marL="0" indent="0">
              <a:lnSpc>
                <a:spcPct val="100000"/>
              </a:lnSpc>
              <a:spcBef>
                <a:spcPts val="0"/>
              </a:spcBef>
              <a:buNone/>
              <a:tabLst>
                <a:tab pos="231775" algn="l"/>
              </a:tabLst>
            </a:pPr>
            <a:r>
              <a:rPr lang="en-US" sz="2400" b="1" dirty="0">
                <a:solidFill>
                  <a:schemeClr val="bg1"/>
                </a:solidFill>
              </a:rPr>
              <a:t>	The ark of the covenant, called the propitiatory, was the “foot stool of our God” (</a:t>
            </a:r>
            <a:r>
              <a:rPr lang="en-US" sz="2400" b="1" dirty="0">
                <a:solidFill>
                  <a:srgbClr val="FFFF00"/>
                </a:solidFill>
              </a:rPr>
              <a:t>1 Chron. 28:2</a:t>
            </a:r>
            <a:r>
              <a:rPr lang="en-US" sz="2400" b="1" dirty="0" smtClean="0">
                <a:solidFill>
                  <a:schemeClr val="bg1"/>
                </a:solidFill>
              </a:rPr>
              <a:t>).</a:t>
            </a:r>
          </a:p>
          <a:p>
            <a:pPr marL="0" indent="0">
              <a:lnSpc>
                <a:spcPct val="100000"/>
              </a:lnSpc>
              <a:spcBef>
                <a:spcPts val="0"/>
              </a:spcBef>
              <a:buNone/>
              <a:tabLst>
                <a:tab pos="231775" algn="l"/>
              </a:tabLst>
            </a:pPr>
            <a:r>
              <a:rPr lang="en-US" sz="2400" b="1" dirty="0" smtClean="0">
                <a:solidFill>
                  <a:schemeClr val="bg1"/>
                </a:solidFill>
              </a:rPr>
              <a:t>	, </a:t>
            </a:r>
            <a:r>
              <a:rPr lang="en-US" sz="2400" b="1" dirty="0">
                <a:solidFill>
                  <a:schemeClr val="bg1"/>
                </a:solidFill>
              </a:rPr>
              <a:t>Paul employs the word “cover” as a synonym of “pardoned,” </a:t>
            </a:r>
            <a:r>
              <a:rPr lang="en-US" sz="2400" b="1" i="1" dirty="0">
                <a:solidFill>
                  <a:schemeClr val="bg1"/>
                </a:solidFill>
              </a:rPr>
              <a:t>Blessed are they whose iniquities are forgiven, And whose sins are covered.</a:t>
            </a:r>
            <a:endParaRPr lang="en-US" sz="2400" b="1" i="1" dirty="0">
              <a:solidFill>
                <a:schemeClr val="bg1"/>
              </a:solidFill>
            </a:endParaRPr>
          </a:p>
        </p:txBody>
      </p:sp>
    </p:spTree>
    <p:extLst>
      <p:ext uri="{BB962C8B-B14F-4D97-AF65-F5344CB8AC3E}">
        <p14:creationId xmlns:p14="http://schemas.microsoft.com/office/powerpoint/2010/main" val="21191035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155"/>
            <a:ext cx="8917660" cy="483079"/>
          </a:xfrm>
        </p:spPr>
        <p:txBody>
          <a:bodyPr anchor="t">
            <a:normAutofit fontScale="90000"/>
          </a:bodyPr>
          <a:lstStyle/>
          <a:p>
            <a:r>
              <a:rPr lang="en-US" sz="2400" b="1" dirty="0" smtClean="0">
                <a:solidFill>
                  <a:schemeClr val="bg1"/>
                </a:solidFill>
                <a:latin typeface="+mn-lt"/>
              </a:rPr>
              <a:t> </a:t>
            </a:r>
            <a:r>
              <a:rPr lang="en-US" sz="2400" b="1" dirty="0">
                <a:solidFill>
                  <a:srgbClr val="FFFF00"/>
                </a:solidFill>
                <a:latin typeface="+mn-lt"/>
              </a:rPr>
              <a:t>CONCLUSIONS </a:t>
            </a:r>
            <a:r>
              <a:rPr lang="en-US" sz="2400" b="1" dirty="0">
                <a:solidFill>
                  <a:schemeClr val="bg1"/>
                </a:solidFill>
                <a:latin typeface="+mn-lt"/>
              </a:rPr>
              <a:t>(or </a:t>
            </a:r>
            <a:r>
              <a:rPr lang="en-US" sz="2400" b="1" u="sng" dirty="0">
                <a:solidFill>
                  <a:schemeClr val="bg1"/>
                </a:solidFill>
                <a:latin typeface="+mn-lt"/>
              </a:rPr>
              <a:t>summary</a:t>
            </a:r>
            <a:r>
              <a:rPr lang="en-US" sz="2400" b="1" dirty="0">
                <a:solidFill>
                  <a:schemeClr val="bg1"/>
                </a:solidFill>
                <a:latin typeface="+mn-lt"/>
              </a:rPr>
              <a:t> of the outstanding aspects of the gospel</a:t>
            </a:r>
            <a:r>
              <a:rPr lang="en-US" sz="2400" b="1" dirty="0" smtClean="0">
                <a:solidFill>
                  <a:schemeClr val="bg1"/>
                </a:solidFill>
                <a:latin typeface="+mn-lt"/>
              </a:rPr>
              <a:t>):</a:t>
            </a:r>
            <a:endParaRPr lang="en-US" sz="2400" b="1" dirty="0">
              <a:solidFill>
                <a:schemeClr val="bg1"/>
              </a:solidFill>
              <a:latin typeface="+mn-lt"/>
            </a:endParaRPr>
          </a:p>
        </p:txBody>
      </p:sp>
      <p:sp>
        <p:nvSpPr>
          <p:cNvPr id="3" name="Content Placeholder 2"/>
          <p:cNvSpPr>
            <a:spLocks noGrp="1"/>
          </p:cNvSpPr>
          <p:nvPr>
            <p:ph idx="1"/>
          </p:nvPr>
        </p:nvSpPr>
        <p:spPr>
          <a:xfrm>
            <a:off x="130629" y="836762"/>
            <a:ext cx="8873027" cy="5922788"/>
          </a:xfrm>
        </p:spPr>
        <p:txBody>
          <a:bodyPr>
            <a:normAutofit/>
          </a:bodyPr>
          <a:lstStyle/>
          <a:p>
            <a:pPr marL="0" indent="0">
              <a:buNone/>
            </a:pPr>
            <a:r>
              <a:rPr lang="en-US" sz="2400" b="1" dirty="0" smtClean="0">
                <a:solidFill>
                  <a:schemeClr val="bg1"/>
                </a:solidFill>
              </a:rPr>
              <a:t>1. The gospel dates from before the foundation of the world. It was no ephemeral (Gr., “lasting a day”) thing! </a:t>
            </a:r>
          </a:p>
          <a:p>
            <a:pPr marL="0" indent="0">
              <a:buNone/>
              <a:tabLst>
                <a:tab pos="233363" algn="l"/>
              </a:tabLst>
            </a:pPr>
            <a:r>
              <a:rPr lang="en-US" sz="2400" b="1" dirty="0">
                <a:solidFill>
                  <a:schemeClr val="bg1"/>
                </a:solidFill>
              </a:rPr>
              <a:t>	</a:t>
            </a:r>
            <a:r>
              <a:rPr lang="en-US" sz="2400" b="1" dirty="0" smtClean="0">
                <a:solidFill>
                  <a:schemeClr val="bg1"/>
                </a:solidFill>
              </a:rPr>
              <a:t>The gospel reveals that we are chosen </a:t>
            </a:r>
            <a:r>
              <a:rPr lang="en-US" sz="2400" b="1" u="sng" dirty="0" smtClean="0">
                <a:solidFill>
                  <a:schemeClr val="bg1"/>
                </a:solidFill>
              </a:rPr>
              <a:t>in Christ</a:t>
            </a:r>
            <a:r>
              <a:rPr lang="en-US" sz="2400" b="1" dirty="0" smtClean="0">
                <a:solidFill>
                  <a:schemeClr val="bg1"/>
                </a:solidFill>
              </a:rPr>
              <a:t>.  </a:t>
            </a:r>
            <a:r>
              <a:rPr lang="en-US" sz="2400" b="1" dirty="0" smtClean="0">
                <a:solidFill>
                  <a:srgbClr val="FFFF00"/>
                </a:solidFill>
              </a:rPr>
              <a:t>Eph.1:4</a:t>
            </a:r>
            <a:r>
              <a:rPr lang="en-US" sz="2400" b="1" dirty="0" smtClean="0">
                <a:solidFill>
                  <a:schemeClr val="bg1"/>
                </a:solidFill>
              </a:rPr>
              <a:t>, </a:t>
            </a:r>
            <a:r>
              <a:rPr lang="en-US" sz="2400" b="1" i="1" dirty="0" smtClean="0">
                <a:solidFill>
                  <a:schemeClr val="bg1"/>
                </a:solidFill>
              </a:rPr>
              <a:t>even </a:t>
            </a:r>
            <a:r>
              <a:rPr lang="en-US" sz="2400" b="1" i="1" dirty="0">
                <a:solidFill>
                  <a:schemeClr val="bg1"/>
                </a:solidFill>
              </a:rPr>
              <a:t>as he chose us in him before the </a:t>
            </a:r>
            <a:r>
              <a:rPr lang="en-US" sz="2400" b="1" i="1" dirty="0" smtClean="0">
                <a:solidFill>
                  <a:schemeClr val="bg1"/>
                </a:solidFill>
              </a:rPr>
              <a:t>foundation </a:t>
            </a:r>
            <a:r>
              <a:rPr lang="en-US" sz="2400" b="1" i="1" dirty="0">
                <a:solidFill>
                  <a:schemeClr val="bg1"/>
                </a:solidFill>
              </a:rPr>
              <a:t>of the world, that we should be holy and without blemish before </a:t>
            </a:r>
            <a:r>
              <a:rPr lang="en-US" sz="2400" b="1" i="1" dirty="0" smtClean="0">
                <a:solidFill>
                  <a:schemeClr val="bg1"/>
                </a:solidFill>
              </a:rPr>
              <a:t>him </a:t>
            </a:r>
            <a:r>
              <a:rPr lang="en-US" sz="2400" b="1" i="1" dirty="0">
                <a:solidFill>
                  <a:schemeClr val="bg1"/>
                </a:solidFill>
              </a:rPr>
              <a:t>in </a:t>
            </a:r>
            <a:r>
              <a:rPr lang="en-US" sz="2400" b="1" i="1" dirty="0" smtClean="0">
                <a:solidFill>
                  <a:schemeClr val="bg1"/>
                </a:solidFill>
              </a:rPr>
              <a:t>love.</a:t>
            </a:r>
          </a:p>
          <a:p>
            <a:pPr marL="0" indent="0">
              <a:buNone/>
              <a:tabLst>
                <a:tab pos="233363" algn="l"/>
              </a:tabLst>
            </a:pPr>
            <a:r>
              <a:rPr lang="en-US" sz="2400" b="1" dirty="0" smtClean="0">
                <a:solidFill>
                  <a:schemeClr val="bg1"/>
                </a:solidFill>
              </a:rPr>
              <a:t>	Its parab</a:t>
            </a:r>
            <a:r>
              <a:rPr lang="en-US" sz="2400" b="1" dirty="0">
                <a:solidFill>
                  <a:schemeClr val="bg1"/>
                </a:solidFill>
              </a:rPr>
              <a:t>les </a:t>
            </a:r>
            <a:r>
              <a:rPr lang="en-US" sz="2400" b="1" dirty="0" smtClean="0">
                <a:solidFill>
                  <a:schemeClr val="bg1"/>
                </a:solidFill>
              </a:rPr>
              <a:t>predate </a:t>
            </a:r>
            <a:r>
              <a:rPr lang="en-US" sz="2400" b="1" dirty="0">
                <a:solidFill>
                  <a:schemeClr val="bg1"/>
                </a:solidFill>
              </a:rPr>
              <a:t>history</a:t>
            </a:r>
            <a:r>
              <a:rPr lang="en-US" sz="2400" b="1" i="1" dirty="0">
                <a:solidFill>
                  <a:schemeClr val="bg1"/>
                </a:solidFill>
              </a:rPr>
              <a:t>, </a:t>
            </a:r>
            <a:r>
              <a:rPr lang="en-US" sz="2400" b="1" i="1" dirty="0" smtClean="0">
                <a:solidFill>
                  <a:srgbClr val="FFFF00"/>
                </a:solidFill>
              </a:rPr>
              <a:t>Mat.13:35</a:t>
            </a:r>
            <a:r>
              <a:rPr lang="en-US" sz="2400" b="1" i="1" dirty="0" smtClean="0">
                <a:solidFill>
                  <a:schemeClr val="bg1"/>
                </a:solidFill>
              </a:rPr>
              <a:t>, </a:t>
            </a:r>
            <a:r>
              <a:rPr lang="en-US" sz="2400" b="1" i="1" dirty="0">
                <a:solidFill>
                  <a:schemeClr val="bg1"/>
                </a:solidFill>
              </a:rPr>
              <a:t>that it might be fulfilled which was spoken through the prophet, saying, I will open my mouth in parables; I will utter things hidden from the foundation of the world</a:t>
            </a:r>
            <a:r>
              <a:rPr lang="en-US" sz="2400" b="1" i="1" dirty="0" smtClean="0">
                <a:solidFill>
                  <a:schemeClr val="bg1"/>
                </a:solidFill>
              </a:rPr>
              <a:t>.</a:t>
            </a:r>
          </a:p>
          <a:p>
            <a:pPr marL="0" indent="0">
              <a:buNone/>
              <a:tabLst>
                <a:tab pos="233363" algn="l"/>
              </a:tabLst>
            </a:pPr>
            <a:r>
              <a:rPr lang="en-US" sz="2400" b="1" dirty="0" smtClean="0">
                <a:solidFill>
                  <a:schemeClr val="bg1"/>
                </a:solidFill>
              </a:rPr>
              <a:t>2. There was no salvation, redemption, by the Law of Moses; that was not its intent or purpose. So, its glory </a:t>
            </a:r>
            <a:r>
              <a:rPr lang="en-US" sz="2400" b="1" dirty="0" smtClean="0">
                <a:solidFill>
                  <a:schemeClr val="bg1"/>
                </a:solidFill>
              </a:rPr>
              <a:t>passed (</a:t>
            </a:r>
            <a:r>
              <a:rPr lang="en-US" sz="2400" b="1" dirty="0" smtClean="0">
                <a:solidFill>
                  <a:srgbClr val="FFFF00"/>
                </a:solidFill>
              </a:rPr>
              <a:t>2 Cor. </a:t>
            </a:r>
            <a:r>
              <a:rPr lang="en-US" sz="2400" b="1" dirty="0" smtClean="0">
                <a:solidFill>
                  <a:srgbClr val="FFFF00"/>
                </a:solidFill>
              </a:rPr>
              <a:t>3:7-11</a:t>
            </a:r>
            <a:r>
              <a:rPr lang="en-US" sz="2400" b="1" dirty="0" smtClean="0">
                <a:solidFill>
                  <a:schemeClr val="bg1"/>
                </a:solidFill>
              </a:rPr>
              <a:t>)</a:t>
            </a:r>
            <a:r>
              <a:rPr lang="en-US" sz="2400" b="1" dirty="0" smtClean="0">
                <a:solidFill>
                  <a:schemeClr val="bg1"/>
                </a:solidFill>
              </a:rPr>
              <a:t>.</a:t>
            </a:r>
            <a:endParaRPr lang="en-US" sz="2400" b="1" dirty="0" smtClean="0">
              <a:solidFill>
                <a:schemeClr val="bg1"/>
              </a:solidFill>
            </a:endParaRPr>
          </a:p>
          <a:p>
            <a:pPr marL="0" indent="0">
              <a:buNone/>
              <a:tabLst>
                <a:tab pos="233363" algn="l"/>
              </a:tabLst>
            </a:pPr>
            <a:r>
              <a:rPr lang="en-US" sz="2400" b="1" dirty="0" smtClean="0">
                <a:solidFill>
                  <a:schemeClr val="bg1"/>
                </a:solidFill>
              </a:rPr>
              <a:t>3. The Law and the prophets testified of the coming gospel.</a:t>
            </a:r>
          </a:p>
          <a:p>
            <a:pPr marL="0" indent="0">
              <a:buNone/>
              <a:tabLst>
                <a:tab pos="233363" algn="l"/>
              </a:tabLst>
            </a:pPr>
            <a:r>
              <a:rPr lang="en-US" sz="2400" b="1" dirty="0">
                <a:solidFill>
                  <a:schemeClr val="bg1"/>
                </a:solidFill>
              </a:rPr>
              <a:t>4</a:t>
            </a:r>
            <a:r>
              <a:rPr lang="en-US" sz="2400" b="1" dirty="0" smtClean="0">
                <a:solidFill>
                  <a:schemeClr val="bg1"/>
                </a:solidFill>
              </a:rPr>
              <a:t>. The </a:t>
            </a:r>
            <a:r>
              <a:rPr lang="en-US" sz="2400" b="1" dirty="0">
                <a:solidFill>
                  <a:schemeClr val="bg1"/>
                </a:solidFill>
              </a:rPr>
              <a:t>Jews knew that the Law would be superseded, </a:t>
            </a:r>
            <a:r>
              <a:rPr lang="en-US" sz="2400" b="1" dirty="0">
                <a:solidFill>
                  <a:srgbClr val="FFFF00"/>
                </a:solidFill>
              </a:rPr>
              <a:t>Heb. </a:t>
            </a:r>
            <a:r>
              <a:rPr lang="en-US" sz="2400" b="1" dirty="0" smtClean="0">
                <a:solidFill>
                  <a:srgbClr val="FFFF00"/>
                </a:solidFill>
              </a:rPr>
              <a:t>8:8,12</a:t>
            </a:r>
            <a:r>
              <a:rPr lang="en-US" sz="2400" b="1" dirty="0" smtClean="0">
                <a:solidFill>
                  <a:schemeClr val="bg1"/>
                </a:solidFill>
              </a:rPr>
              <a:t>, </a:t>
            </a:r>
            <a:r>
              <a:rPr lang="en-US" sz="2400" b="1" i="1" dirty="0" smtClean="0">
                <a:solidFill>
                  <a:schemeClr val="bg1"/>
                </a:solidFill>
              </a:rPr>
              <a:t>Behold</a:t>
            </a:r>
            <a:r>
              <a:rPr lang="en-US" sz="2400" b="1" i="1" dirty="0">
                <a:solidFill>
                  <a:schemeClr val="bg1"/>
                </a:solidFill>
              </a:rPr>
              <a:t>, the days come, </a:t>
            </a:r>
            <a:r>
              <a:rPr lang="en-US" sz="2400" b="1" i="1" dirty="0" err="1">
                <a:solidFill>
                  <a:schemeClr val="bg1"/>
                </a:solidFill>
              </a:rPr>
              <a:t>saith</a:t>
            </a:r>
            <a:r>
              <a:rPr lang="en-US" sz="2400" b="1" i="1" dirty="0">
                <a:solidFill>
                  <a:schemeClr val="bg1"/>
                </a:solidFill>
              </a:rPr>
              <a:t> the Lord, That I </a:t>
            </a:r>
            <a:r>
              <a:rPr lang="en-US" sz="2400" b="1" i="1" dirty="0" smtClean="0">
                <a:solidFill>
                  <a:schemeClr val="bg1"/>
                </a:solidFill>
              </a:rPr>
              <a:t>will.....</a:t>
            </a:r>
            <a:endParaRPr lang="en-US" sz="2400" b="1" dirty="0">
              <a:solidFill>
                <a:schemeClr val="bg1"/>
              </a:solidFill>
            </a:endParaRPr>
          </a:p>
        </p:txBody>
      </p:sp>
    </p:spTree>
    <p:extLst>
      <p:ext uri="{BB962C8B-B14F-4D97-AF65-F5344CB8AC3E}">
        <p14:creationId xmlns:p14="http://schemas.microsoft.com/office/powerpoint/2010/main" val="6543749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1206598"/>
          </a:xfrm>
        </p:spPr>
        <p:txBody>
          <a:bodyPr anchor="t">
            <a:noAutofit/>
          </a:bodyPr>
          <a:lstStyle/>
          <a:p>
            <a:pPr>
              <a:lnSpc>
                <a:spcPct val="100000"/>
              </a:lnSpc>
              <a:tabLst>
                <a:tab pos="231775" algn="l"/>
              </a:tabLst>
            </a:pPr>
            <a:r>
              <a:rPr lang="en-US" sz="2400" b="1" i="1" dirty="0">
                <a:solidFill>
                  <a:schemeClr val="bg1"/>
                </a:solidFill>
              </a:rPr>
              <a:t>make a new covenant with the house of Israel and with the house of Judah; ...their sins will I remember no </a:t>
            </a:r>
            <a:r>
              <a:rPr lang="en-US" sz="2400" b="1" i="1" dirty="0" smtClean="0">
                <a:solidFill>
                  <a:schemeClr val="bg1"/>
                </a:solidFill>
              </a:rPr>
              <a:t>more</a:t>
            </a:r>
            <a:r>
              <a:rPr lang="en-US" sz="2400" b="1" i="1" dirty="0">
                <a:solidFill>
                  <a:schemeClr val="bg1"/>
                </a:solidFill>
              </a:rPr>
              <a:t> </a:t>
            </a:r>
            <a:r>
              <a:rPr lang="en-US" sz="2400" b="1" i="1" dirty="0" smtClean="0">
                <a:solidFill>
                  <a:schemeClr val="bg1"/>
                </a:solidFill>
              </a:rPr>
              <a:t>(from Jer. </a:t>
            </a:r>
            <a:r>
              <a:rPr lang="en-US" sz="2400" b="1" i="1" dirty="0">
                <a:solidFill>
                  <a:schemeClr val="bg1"/>
                </a:solidFill>
              </a:rPr>
              <a:t>c</a:t>
            </a:r>
            <a:r>
              <a:rPr lang="en-US" sz="2400" b="1" i="1" dirty="0" smtClean="0">
                <a:solidFill>
                  <a:schemeClr val="bg1"/>
                </a:solidFill>
              </a:rPr>
              <a:t>hapter 31)</a:t>
            </a:r>
            <a:endParaRPr lang="en-US" sz="2400" b="1" dirty="0">
              <a:solidFill>
                <a:schemeClr val="bg1"/>
              </a:solidFill>
              <a:latin typeface="+mn-lt"/>
            </a:endParaRPr>
          </a:p>
        </p:txBody>
      </p:sp>
      <p:sp>
        <p:nvSpPr>
          <p:cNvPr id="3" name="Content Placeholder 2"/>
          <p:cNvSpPr>
            <a:spLocks noGrp="1"/>
          </p:cNvSpPr>
          <p:nvPr>
            <p:ph idx="1"/>
          </p:nvPr>
        </p:nvSpPr>
        <p:spPr>
          <a:xfrm>
            <a:off x="70339" y="1345721"/>
            <a:ext cx="8852931" cy="4727275"/>
          </a:xfrm>
        </p:spPr>
        <p:txBody>
          <a:bodyPr>
            <a:normAutofit/>
          </a:bodyPr>
          <a:lstStyle/>
          <a:p>
            <a:pPr marL="0" indent="0">
              <a:lnSpc>
                <a:spcPts val="2900"/>
              </a:lnSpc>
              <a:spcBef>
                <a:spcPts val="0"/>
              </a:spcBef>
              <a:buNone/>
              <a:tabLst>
                <a:tab pos="231775" algn="l"/>
              </a:tabLst>
            </a:pPr>
            <a:r>
              <a:rPr lang="en-US" sz="2400" b="1" dirty="0" smtClean="0">
                <a:solidFill>
                  <a:schemeClr val="bg1"/>
                </a:solidFill>
              </a:rPr>
              <a:t>5. By the gospel one is justified freely by God’s grace.</a:t>
            </a:r>
          </a:p>
          <a:p>
            <a:pPr marL="0" indent="0">
              <a:lnSpc>
                <a:spcPts val="2900"/>
              </a:lnSpc>
              <a:spcBef>
                <a:spcPts val="0"/>
              </a:spcBef>
              <a:buNone/>
              <a:tabLst>
                <a:tab pos="231775" algn="l"/>
              </a:tabLst>
            </a:pPr>
            <a:r>
              <a:rPr lang="en-US" sz="2400" b="1" dirty="0" smtClean="0">
                <a:solidFill>
                  <a:schemeClr val="bg1"/>
                </a:solidFill>
              </a:rPr>
              <a:t>6. It does it by the redemption that is through Christ. He bought us from the slavery of sin, of Satan.</a:t>
            </a:r>
          </a:p>
          <a:p>
            <a:pPr marL="0" indent="0">
              <a:lnSpc>
                <a:spcPts val="2900"/>
              </a:lnSpc>
              <a:spcBef>
                <a:spcPts val="0"/>
              </a:spcBef>
              <a:buNone/>
              <a:tabLst>
                <a:tab pos="231775" algn="l"/>
              </a:tabLst>
            </a:pPr>
            <a:r>
              <a:rPr lang="en-US" sz="2400" b="1" dirty="0" smtClean="0">
                <a:solidFill>
                  <a:schemeClr val="bg1"/>
                </a:solidFill>
              </a:rPr>
              <a:t>7. Christ is the one presented as the propitiation </a:t>
            </a:r>
            <a:r>
              <a:rPr lang="en-US" sz="2400" b="1" dirty="0" smtClean="0">
                <a:solidFill>
                  <a:schemeClr val="bg1"/>
                </a:solidFill>
              </a:rPr>
              <a:t>(satisfaction, show of mercy) for </a:t>
            </a:r>
            <a:r>
              <a:rPr lang="en-US" sz="2400" b="1" dirty="0" smtClean="0">
                <a:solidFill>
                  <a:schemeClr val="bg1"/>
                </a:solidFill>
              </a:rPr>
              <a:t>sins.</a:t>
            </a:r>
          </a:p>
          <a:p>
            <a:pPr marL="0" indent="0">
              <a:lnSpc>
                <a:spcPts val="2900"/>
              </a:lnSpc>
              <a:spcBef>
                <a:spcPts val="0"/>
              </a:spcBef>
              <a:buNone/>
              <a:tabLst>
                <a:tab pos="231775" algn="l"/>
              </a:tabLst>
            </a:pPr>
            <a:r>
              <a:rPr lang="en-US" sz="2400" b="1" dirty="0" smtClean="0">
                <a:solidFill>
                  <a:schemeClr val="bg1"/>
                </a:solidFill>
              </a:rPr>
              <a:t>8. All have sinned, </a:t>
            </a:r>
          </a:p>
          <a:p>
            <a:pPr marL="0" indent="0">
              <a:lnSpc>
                <a:spcPts val="2900"/>
              </a:lnSpc>
              <a:spcBef>
                <a:spcPts val="0"/>
              </a:spcBef>
              <a:buNone/>
              <a:tabLst>
                <a:tab pos="231775" algn="l"/>
              </a:tabLst>
            </a:pPr>
            <a:r>
              <a:rPr lang="en-US" sz="2400" b="1" dirty="0">
                <a:solidFill>
                  <a:schemeClr val="bg1"/>
                </a:solidFill>
              </a:rPr>
              <a:t>	</a:t>
            </a:r>
            <a:r>
              <a:rPr lang="en-US" sz="2400" b="1" dirty="0" smtClean="0">
                <a:solidFill>
                  <a:schemeClr val="bg1"/>
                </a:solidFill>
              </a:rPr>
              <a:t>each one shall give account of himself to God</a:t>
            </a:r>
            <a:r>
              <a:rPr lang="en-US" sz="2400" b="1" dirty="0" smtClean="0">
                <a:solidFill>
                  <a:schemeClr val="bg1"/>
                </a:solidFill>
              </a:rPr>
              <a:t>,</a:t>
            </a:r>
            <a:endParaRPr lang="en-US" sz="2400" b="1" dirty="0" smtClean="0">
              <a:solidFill>
                <a:schemeClr val="bg1"/>
              </a:solidFill>
            </a:endParaRPr>
          </a:p>
          <a:p>
            <a:pPr marL="0" indent="0">
              <a:lnSpc>
                <a:spcPts val="2900"/>
              </a:lnSpc>
              <a:spcBef>
                <a:spcPts val="0"/>
              </a:spcBef>
              <a:buNone/>
              <a:tabLst>
                <a:tab pos="231775" algn="l"/>
              </a:tabLst>
            </a:pPr>
            <a:r>
              <a:rPr lang="en-US" sz="2400" b="1" dirty="0" smtClean="0">
                <a:solidFill>
                  <a:schemeClr val="bg1"/>
                </a:solidFill>
              </a:rPr>
              <a:t>9. The Law showed what is </a:t>
            </a:r>
            <a:r>
              <a:rPr lang="en-US" sz="2400" b="1" dirty="0" smtClean="0">
                <a:solidFill>
                  <a:schemeClr val="bg1"/>
                </a:solidFill>
              </a:rPr>
              <a:t>sin</a:t>
            </a:r>
            <a:r>
              <a:rPr lang="en-US" sz="2400" b="1" dirty="0">
                <a:solidFill>
                  <a:schemeClr val="bg1"/>
                </a:solidFill>
              </a:rPr>
              <a:t>.</a:t>
            </a:r>
            <a:endParaRPr lang="en-US" sz="2400" b="1" dirty="0" smtClean="0">
              <a:solidFill>
                <a:schemeClr val="bg1"/>
              </a:solidFill>
            </a:endParaRPr>
          </a:p>
          <a:p>
            <a:pPr marL="0" indent="0">
              <a:lnSpc>
                <a:spcPts val="2900"/>
              </a:lnSpc>
              <a:spcBef>
                <a:spcPts val="0"/>
              </a:spcBef>
              <a:buNone/>
              <a:tabLst>
                <a:tab pos="231775" algn="l"/>
              </a:tabLst>
            </a:pPr>
            <a:r>
              <a:rPr lang="en-US" sz="2400" b="1" dirty="0" smtClean="0">
                <a:solidFill>
                  <a:schemeClr val="bg1"/>
                </a:solidFill>
              </a:rPr>
              <a:t>10. Man must obey the gospel</a:t>
            </a:r>
            <a:r>
              <a:rPr lang="en-US" sz="2400" b="1" dirty="0" smtClean="0">
                <a:solidFill>
                  <a:schemeClr val="bg1"/>
                </a:solidFill>
              </a:rPr>
              <a:t>.</a:t>
            </a:r>
            <a:endParaRPr lang="en-US" sz="2400" b="1" dirty="0" smtClean="0">
              <a:solidFill>
                <a:schemeClr val="bg1"/>
              </a:solidFill>
            </a:endParaRPr>
          </a:p>
          <a:p>
            <a:pPr marL="0" indent="0">
              <a:lnSpc>
                <a:spcPts val="2900"/>
              </a:lnSpc>
              <a:spcBef>
                <a:spcPts val="0"/>
              </a:spcBef>
              <a:buNone/>
              <a:tabLst>
                <a:tab pos="231775" algn="l"/>
              </a:tabLst>
            </a:pPr>
            <a:r>
              <a:rPr lang="en-US" sz="2400" b="1" dirty="0">
                <a:solidFill>
                  <a:schemeClr val="bg1"/>
                </a:solidFill>
              </a:rPr>
              <a:t>	</a:t>
            </a:r>
            <a:r>
              <a:rPr lang="en-US" sz="2400" b="1" dirty="0" smtClean="0">
                <a:solidFill>
                  <a:schemeClr val="bg1"/>
                </a:solidFill>
              </a:rPr>
              <a:t>--in </a:t>
            </a:r>
            <a:r>
              <a:rPr lang="en-US" sz="2400" b="1" dirty="0" smtClean="0">
                <a:solidFill>
                  <a:schemeClr val="bg1"/>
                </a:solidFill>
              </a:rPr>
              <a:t>Romans are shown the steps of </a:t>
            </a:r>
            <a:r>
              <a:rPr lang="en-US" sz="2400" b="1" dirty="0" smtClean="0">
                <a:solidFill>
                  <a:schemeClr val="bg1"/>
                </a:solidFill>
              </a:rPr>
              <a:t>conversion</a:t>
            </a:r>
            <a:r>
              <a:rPr lang="en-US" sz="2400" b="1" dirty="0" smtClean="0">
                <a:solidFill>
                  <a:schemeClr val="bg1"/>
                </a:solidFill>
              </a:rPr>
              <a:t>:</a:t>
            </a:r>
          </a:p>
          <a:p>
            <a:pPr marL="0" indent="0">
              <a:lnSpc>
                <a:spcPts val="2900"/>
              </a:lnSpc>
              <a:spcBef>
                <a:spcPts val="0"/>
              </a:spcBef>
              <a:buNone/>
              <a:tabLst>
                <a:tab pos="233363" algn="l"/>
                <a:tab pos="2286000" algn="l"/>
              </a:tabLst>
            </a:pPr>
            <a:r>
              <a:rPr lang="en-US" sz="2400" dirty="0"/>
              <a:t>	</a:t>
            </a:r>
            <a:r>
              <a:rPr lang="en-US" sz="2400" b="1" dirty="0" smtClean="0">
                <a:solidFill>
                  <a:schemeClr val="bg1"/>
                </a:solidFill>
              </a:rPr>
              <a:t>Hear, </a:t>
            </a:r>
            <a:r>
              <a:rPr lang="en-US" sz="2400" b="1" dirty="0" smtClean="0">
                <a:solidFill>
                  <a:srgbClr val="FFFF00"/>
                </a:solidFill>
              </a:rPr>
              <a:t>10:18</a:t>
            </a:r>
            <a:r>
              <a:rPr lang="en-US" sz="2400" b="1" dirty="0" smtClean="0">
                <a:solidFill>
                  <a:schemeClr val="bg1"/>
                </a:solidFill>
              </a:rPr>
              <a:t>;  Believe, </a:t>
            </a:r>
            <a:r>
              <a:rPr lang="en-US" sz="2400" b="1" dirty="0" smtClean="0">
                <a:solidFill>
                  <a:srgbClr val="FFFF00"/>
                </a:solidFill>
              </a:rPr>
              <a:t>10:17</a:t>
            </a:r>
            <a:r>
              <a:rPr lang="en-US" sz="2400" b="1" dirty="0" smtClean="0">
                <a:solidFill>
                  <a:schemeClr val="bg1"/>
                </a:solidFill>
              </a:rPr>
              <a:t>;  Repent, </a:t>
            </a:r>
            <a:r>
              <a:rPr lang="es-ES" sz="2400" b="1" dirty="0" smtClean="0">
                <a:solidFill>
                  <a:srgbClr val="FFFF00"/>
                </a:solidFill>
              </a:rPr>
              <a:t>6:4</a:t>
            </a:r>
            <a:r>
              <a:rPr lang="es-ES" sz="2400" b="1" dirty="0">
                <a:solidFill>
                  <a:schemeClr val="bg1"/>
                </a:solidFill>
              </a:rPr>
              <a:t>, </a:t>
            </a:r>
            <a:r>
              <a:rPr lang="es-ES" sz="2400" b="1" dirty="0" smtClean="0">
                <a:solidFill>
                  <a:schemeClr val="bg1"/>
                </a:solidFill>
              </a:rPr>
              <a:t>(“</a:t>
            </a:r>
            <a:r>
              <a:rPr lang="es-ES" sz="2400" b="1" dirty="0" err="1" smtClean="0">
                <a:solidFill>
                  <a:schemeClr val="bg1"/>
                </a:solidFill>
              </a:rPr>
              <a:t>death</a:t>
            </a:r>
            <a:r>
              <a:rPr lang="es-ES" sz="2400" b="1" dirty="0" smtClean="0">
                <a:solidFill>
                  <a:schemeClr val="bg1"/>
                </a:solidFill>
              </a:rPr>
              <a:t>”, unto sin);  </a:t>
            </a:r>
            <a:r>
              <a:rPr lang="es-ES" sz="2400" b="1" dirty="0" err="1" smtClean="0">
                <a:solidFill>
                  <a:schemeClr val="bg1"/>
                </a:solidFill>
              </a:rPr>
              <a:t>Confess</a:t>
            </a:r>
            <a:r>
              <a:rPr lang="es-ES" sz="2400" b="1" dirty="0" smtClean="0">
                <a:solidFill>
                  <a:schemeClr val="bg1"/>
                </a:solidFill>
              </a:rPr>
              <a:t>, </a:t>
            </a:r>
            <a:r>
              <a:rPr lang="es-ES" sz="2400" b="1" dirty="0" smtClean="0">
                <a:solidFill>
                  <a:srgbClr val="FFFF00"/>
                </a:solidFill>
              </a:rPr>
              <a:t>10:10</a:t>
            </a:r>
            <a:r>
              <a:rPr lang="es-ES" sz="2400" b="1" dirty="0" smtClean="0">
                <a:solidFill>
                  <a:schemeClr val="bg1"/>
                </a:solidFill>
              </a:rPr>
              <a:t>;  </a:t>
            </a:r>
            <a:r>
              <a:rPr lang="en-US" sz="2400" b="1" dirty="0" smtClean="0">
                <a:solidFill>
                  <a:schemeClr val="bg1"/>
                </a:solidFill>
              </a:rPr>
              <a:t>Be </a:t>
            </a:r>
            <a:r>
              <a:rPr lang="en-US" sz="2400" b="1" dirty="0">
                <a:solidFill>
                  <a:schemeClr val="bg1"/>
                </a:solidFill>
              </a:rPr>
              <a:t>baptized</a:t>
            </a:r>
            <a:r>
              <a:rPr lang="en-US" sz="2400" b="1" dirty="0" smtClean="0">
                <a:solidFill>
                  <a:schemeClr val="bg1"/>
                </a:solidFill>
              </a:rPr>
              <a:t>, </a:t>
            </a:r>
            <a:r>
              <a:rPr lang="en-US" sz="2400" b="1" dirty="0" smtClean="0">
                <a:solidFill>
                  <a:srgbClr val="FFFF00"/>
                </a:solidFill>
              </a:rPr>
              <a:t>6:4</a:t>
            </a:r>
            <a:r>
              <a:rPr lang="en-US" sz="2400" b="1" dirty="0" smtClean="0">
                <a:solidFill>
                  <a:schemeClr val="bg1"/>
                </a:solidFill>
              </a:rPr>
              <a:t>, (buried).</a:t>
            </a:r>
            <a:endParaRPr lang="en-US" sz="2400" b="1" dirty="0">
              <a:solidFill>
                <a:schemeClr val="bg1"/>
              </a:solidFill>
            </a:endParaRPr>
          </a:p>
        </p:txBody>
      </p:sp>
    </p:spTree>
    <p:extLst>
      <p:ext uri="{BB962C8B-B14F-4D97-AF65-F5344CB8AC3E}">
        <p14:creationId xmlns:p14="http://schemas.microsoft.com/office/powerpoint/2010/main" val="20853795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878794"/>
          </a:xfrm>
        </p:spPr>
        <p:txBody>
          <a:bodyPr anchor="t">
            <a:noAutofit/>
          </a:bodyPr>
          <a:lstStyle/>
          <a:p>
            <a:pPr>
              <a:lnSpc>
                <a:spcPct val="100000"/>
              </a:lnSpc>
              <a:tabLst>
                <a:tab pos="231775" algn="l"/>
              </a:tabLst>
            </a:pPr>
            <a:r>
              <a:rPr lang="en-US" sz="2400" b="1" dirty="0" smtClean="0">
                <a:solidFill>
                  <a:schemeClr val="bg1"/>
                </a:solidFill>
                <a:latin typeface="+mn-lt"/>
              </a:rPr>
              <a:t>11.  </a:t>
            </a:r>
            <a:r>
              <a:rPr lang="en-US" sz="2400" b="1" dirty="0" smtClean="0">
                <a:solidFill>
                  <a:schemeClr val="bg1"/>
                </a:solidFill>
                <a:latin typeface="+mn-lt"/>
              </a:rPr>
              <a:t>T</a:t>
            </a:r>
            <a:r>
              <a:rPr lang="en-US" sz="2400" b="1" dirty="0" smtClean="0">
                <a:solidFill>
                  <a:schemeClr val="bg1"/>
                </a:solidFill>
              </a:rPr>
              <a:t>hose </a:t>
            </a:r>
            <a:r>
              <a:rPr lang="en-US" sz="2400" b="1" dirty="0">
                <a:solidFill>
                  <a:schemeClr val="bg1"/>
                </a:solidFill>
              </a:rPr>
              <a:t>that obey the gospel are added to the church (to the </a:t>
            </a:r>
            <a:r>
              <a:rPr lang="en-US" sz="2400" b="1" dirty="0" smtClean="0">
                <a:solidFill>
                  <a:schemeClr val="bg1"/>
                </a:solidFill>
              </a:rPr>
              <a:t>body </a:t>
            </a:r>
            <a:r>
              <a:rPr lang="en-US" sz="2400" b="1" dirty="0">
                <a:solidFill>
                  <a:schemeClr val="bg1"/>
                </a:solidFill>
              </a:rPr>
              <a:t>of saved persons</a:t>
            </a:r>
            <a:r>
              <a:rPr lang="en-US" sz="2400" b="1" dirty="0" smtClean="0">
                <a:solidFill>
                  <a:schemeClr val="bg1"/>
                </a:solidFill>
              </a:rPr>
              <a:t>), </a:t>
            </a:r>
            <a:r>
              <a:rPr lang="en-US" sz="2400" b="1" dirty="0" smtClean="0">
                <a:solidFill>
                  <a:srgbClr val="FFFF00"/>
                </a:solidFill>
              </a:rPr>
              <a:t>Acts 2:47</a:t>
            </a:r>
            <a:r>
              <a:rPr lang="en-US" sz="2400" b="1" dirty="0" smtClean="0">
                <a:solidFill>
                  <a:schemeClr val="bg1"/>
                </a:solidFill>
              </a:rPr>
              <a:t>.</a:t>
            </a:r>
            <a:endParaRPr lang="en-US" sz="2400" b="1" dirty="0">
              <a:solidFill>
                <a:schemeClr val="bg1"/>
              </a:solidFill>
              <a:latin typeface="+mn-lt"/>
            </a:endParaRPr>
          </a:p>
        </p:txBody>
      </p:sp>
      <p:sp>
        <p:nvSpPr>
          <p:cNvPr id="3" name="Content Placeholder 2"/>
          <p:cNvSpPr>
            <a:spLocks noGrp="1"/>
          </p:cNvSpPr>
          <p:nvPr>
            <p:ph idx="1"/>
          </p:nvPr>
        </p:nvSpPr>
        <p:spPr>
          <a:xfrm>
            <a:off x="70339" y="1095555"/>
            <a:ext cx="8852931" cy="5658928"/>
          </a:xfrm>
        </p:spPr>
        <p:txBody>
          <a:bodyPr>
            <a:normAutofit/>
          </a:bodyPr>
          <a:lstStyle/>
          <a:p>
            <a:pPr marL="0" indent="0">
              <a:lnSpc>
                <a:spcPts val="2900"/>
              </a:lnSpc>
              <a:spcBef>
                <a:spcPts val="0"/>
              </a:spcBef>
              <a:buNone/>
              <a:tabLst>
                <a:tab pos="231775" algn="l"/>
              </a:tabLst>
            </a:pPr>
            <a:r>
              <a:rPr lang="en-US" sz="2400" b="1" dirty="0" smtClean="0">
                <a:solidFill>
                  <a:schemeClr val="bg1"/>
                </a:solidFill>
              </a:rPr>
              <a:t>12. God </a:t>
            </a:r>
            <a:r>
              <a:rPr lang="en-US" sz="2400" b="1" u="sng" dirty="0">
                <a:solidFill>
                  <a:schemeClr val="bg1"/>
                </a:solidFill>
              </a:rPr>
              <a:t>provides</a:t>
            </a:r>
            <a:r>
              <a:rPr lang="en-US" sz="2400" b="1" dirty="0">
                <a:solidFill>
                  <a:schemeClr val="bg1"/>
                </a:solidFill>
              </a:rPr>
              <a:t> the gospel, man must </a:t>
            </a:r>
            <a:r>
              <a:rPr lang="en-US" sz="2400" b="1" u="sng" dirty="0">
                <a:solidFill>
                  <a:schemeClr val="bg1"/>
                </a:solidFill>
              </a:rPr>
              <a:t>obey</a:t>
            </a:r>
            <a:r>
              <a:rPr lang="en-US" sz="2400" b="1" dirty="0">
                <a:solidFill>
                  <a:schemeClr val="bg1"/>
                </a:solidFill>
              </a:rPr>
              <a:t> it</a:t>
            </a:r>
            <a:r>
              <a:rPr lang="en-US" sz="2400" b="1" dirty="0" smtClean="0">
                <a:solidFill>
                  <a:schemeClr val="bg1"/>
                </a:solidFill>
              </a:rPr>
              <a:t>!   </a:t>
            </a:r>
            <a:r>
              <a:rPr lang="en-US" sz="2400" b="1" dirty="0" smtClean="0">
                <a:solidFill>
                  <a:srgbClr val="FFFF00"/>
                </a:solidFill>
              </a:rPr>
              <a:t>Romans 6:17,18</a:t>
            </a:r>
            <a:r>
              <a:rPr lang="en-US" sz="2400" b="1" dirty="0">
                <a:solidFill>
                  <a:srgbClr val="FFFF00"/>
                </a:solidFill>
              </a:rPr>
              <a:t>, </a:t>
            </a:r>
            <a:r>
              <a:rPr lang="en-US" sz="2400" b="1" i="1" dirty="0" smtClean="0">
                <a:solidFill>
                  <a:schemeClr val="bg1"/>
                </a:solidFill>
              </a:rPr>
              <a:t>But </a:t>
            </a:r>
            <a:r>
              <a:rPr lang="en-US" sz="2400" b="1" i="1" dirty="0">
                <a:solidFill>
                  <a:schemeClr val="bg1"/>
                </a:solidFill>
              </a:rPr>
              <a:t>thanks be to God, that, whereas ye were </a:t>
            </a:r>
            <a:r>
              <a:rPr lang="en-US" sz="2400" b="1" i="1" dirty="0" err="1" smtClean="0">
                <a:solidFill>
                  <a:schemeClr val="bg1"/>
                </a:solidFill>
              </a:rPr>
              <a:t>ser-vants</a:t>
            </a:r>
            <a:r>
              <a:rPr lang="en-US" sz="2400" b="1" i="1" dirty="0" smtClean="0">
                <a:solidFill>
                  <a:schemeClr val="bg1"/>
                </a:solidFill>
              </a:rPr>
              <a:t> </a:t>
            </a:r>
            <a:r>
              <a:rPr lang="en-US" sz="2400" b="1" i="1" dirty="0">
                <a:solidFill>
                  <a:schemeClr val="bg1"/>
                </a:solidFill>
              </a:rPr>
              <a:t>of sin, ye became obedient from the heart to that form of teaching whereunto ye were delivered;  18  and </a:t>
            </a:r>
            <a:r>
              <a:rPr lang="en-US" sz="2400" b="1" i="1" dirty="0" smtClean="0">
                <a:solidFill>
                  <a:schemeClr val="bg1"/>
                </a:solidFill>
              </a:rPr>
              <a:t>be-</a:t>
            </a:r>
            <a:r>
              <a:rPr lang="en-US" sz="2400" b="1" i="1" dirty="0" err="1" smtClean="0">
                <a:solidFill>
                  <a:schemeClr val="bg1"/>
                </a:solidFill>
              </a:rPr>
              <a:t>ing</a:t>
            </a:r>
            <a:r>
              <a:rPr lang="en-US" sz="2400" b="1" i="1" dirty="0" smtClean="0">
                <a:solidFill>
                  <a:schemeClr val="bg1"/>
                </a:solidFill>
              </a:rPr>
              <a:t> </a:t>
            </a:r>
            <a:r>
              <a:rPr lang="en-US" sz="2400" b="1" i="1" dirty="0">
                <a:solidFill>
                  <a:schemeClr val="bg1"/>
                </a:solidFill>
              </a:rPr>
              <a:t>made free from sin, ye became servants of </a:t>
            </a:r>
            <a:r>
              <a:rPr lang="en-US" sz="2400" b="1" i="1" dirty="0" smtClean="0">
                <a:solidFill>
                  <a:schemeClr val="bg1"/>
                </a:solidFill>
              </a:rPr>
              <a:t>righteous-ness</a:t>
            </a:r>
            <a:r>
              <a:rPr lang="en-US" sz="2400" b="1" i="1" dirty="0">
                <a:solidFill>
                  <a:schemeClr val="bg1"/>
                </a:solidFill>
              </a:rPr>
              <a:t>.</a:t>
            </a:r>
          </a:p>
          <a:p>
            <a:pPr marL="0" indent="0">
              <a:lnSpc>
                <a:spcPct val="120000"/>
              </a:lnSpc>
              <a:spcBef>
                <a:spcPts val="0"/>
              </a:spcBef>
              <a:buNone/>
              <a:tabLst>
                <a:tab pos="231775" algn="l"/>
              </a:tabLst>
            </a:pPr>
            <a:r>
              <a:rPr lang="en-US" sz="2400" b="1" dirty="0">
                <a:solidFill>
                  <a:schemeClr val="bg1"/>
                </a:solidFill>
              </a:rPr>
              <a:t>	</a:t>
            </a:r>
            <a:r>
              <a:rPr lang="en-US" sz="2800" b="1" i="1" dirty="0">
                <a:solidFill>
                  <a:srgbClr val="FFFF00"/>
                </a:solidFill>
              </a:rPr>
              <a:t>Such are the outstanding aspects of the gospel</a:t>
            </a:r>
            <a:r>
              <a:rPr lang="en-US" sz="2800" b="1" i="1" dirty="0" smtClean="0">
                <a:solidFill>
                  <a:srgbClr val="FFFF00"/>
                </a:solidFill>
              </a:rPr>
              <a:t>!</a:t>
            </a:r>
          </a:p>
          <a:p>
            <a:pPr marL="0" indent="0" algn="ctr">
              <a:lnSpc>
                <a:spcPct val="120000"/>
              </a:lnSpc>
              <a:spcBef>
                <a:spcPts val="0"/>
              </a:spcBef>
              <a:buNone/>
              <a:tabLst>
                <a:tab pos="231775" algn="l"/>
              </a:tabLst>
            </a:pPr>
            <a:r>
              <a:rPr lang="en-US" sz="2800" b="1" i="1" dirty="0" smtClean="0">
                <a:solidFill>
                  <a:srgbClr val="FFC000"/>
                </a:solidFill>
              </a:rPr>
              <a:t>(Don’t be foolish and turn it down!)</a:t>
            </a:r>
            <a:endParaRPr lang="en-US" sz="2800" b="1" i="1" dirty="0">
              <a:solidFill>
                <a:srgbClr val="FFC000"/>
              </a:solidFill>
            </a:endParaRPr>
          </a:p>
        </p:txBody>
      </p:sp>
    </p:spTree>
    <p:extLst>
      <p:ext uri="{BB962C8B-B14F-4D97-AF65-F5344CB8AC3E}">
        <p14:creationId xmlns:p14="http://schemas.microsoft.com/office/powerpoint/2010/main" val="3543229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1550422"/>
          </a:xfrm>
        </p:spPr>
        <p:txBody>
          <a:bodyPr anchor="t">
            <a:noAutofit/>
          </a:bodyPr>
          <a:lstStyle/>
          <a:p>
            <a:pPr>
              <a:lnSpc>
                <a:spcPct val="100000"/>
              </a:lnSpc>
              <a:tabLst>
                <a:tab pos="231775" algn="l"/>
              </a:tabLst>
            </a:pPr>
            <a:endParaRPr lang="en-US" sz="2400" b="1" dirty="0">
              <a:solidFill>
                <a:schemeClr val="bg1"/>
              </a:solidFill>
              <a:latin typeface="+mn-lt"/>
            </a:endParaRPr>
          </a:p>
        </p:txBody>
      </p:sp>
      <p:sp>
        <p:nvSpPr>
          <p:cNvPr id="3" name="Content Placeholder 2"/>
          <p:cNvSpPr>
            <a:spLocks noGrp="1"/>
          </p:cNvSpPr>
          <p:nvPr>
            <p:ph idx="1"/>
          </p:nvPr>
        </p:nvSpPr>
        <p:spPr>
          <a:xfrm>
            <a:off x="70339" y="1678075"/>
            <a:ext cx="8852931" cy="5076408"/>
          </a:xfrm>
        </p:spPr>
        <p:txBody>
          <a:bodyPr>
            <a:normAutofit/>
          </a:bodyPr>
          <a:lstStyle/>
          <a:p>
            <a:pPr marL="0" indent="0">
              <a:lnSpc>
                <a:spcPct val="120000"/>
              </a:lnSpc>
              <a:spcBef>
                <a:spcPts val="0"/>
              </a:spcBef>
              <a:buNone/>
              <a:tabLst>
                <a:tab pos="231775" algn="l"/>
              </a:tabLst>
            </a:pPr>
            <a:endParaRPr lang="en-US" sz="2400" b="1" dirty="0">
              <a:solidFill>
                <a:schemeClr val="bg1"/>
              </a:solidFill>
            </a:endParaRPr>
          </a:p>
        </p:txBody>
      </p:sp>
    </p:spTree>
    <p:extLst>
      <p:ext uri="{BB962C8B-B14F-4D97-AF65-F5344CB8AC3E}">
        <p14:creationId xmlns:p14="http://schemas.microsoft.com/office/powerpoint/2010/main" val="3172435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1137587"/>
          </a:xfrm>
        </p:spPr>
        <p:txBody>
          <a:bodyPr anchor="t">
            <a:noAutofit/>
          </a:bodyPr>
          <a:lstStyle/>
          <a:p>
            <a:pPr>
              <a:lnSpc>
                <a:spcPts val="2700"/>
              </a:lnSpc>
              <a:tabLst>
                <a:tab pos="231775" algn="l"/>
              </a:tabLst>
            </a:pPr>
            <a:r>
              <a:rPr lang="en-US" sz="2400" b="1" i="1" dirty="0" smtClean="0">
                <a:solidFill>
                  <a:schemeClr val="bg1"/>
                </a:solidFill>
                <a:latin typeface="+mn-lt"/>
              </a:rPr>
              <a:t>	</a:t>
            </a:r>
            <a:r>
              <a:rPr lang="en-US" sz="2400" b="1" dirty="0" smtClean="0">
                <a:solidFill>
                  <a:srgbClr val="FFFF00"/>
                </a:solidFill>
                <a:latin typeface="+mn-lt"/>
              </a:rPr>
              <a:t>Romans 3:20-26</a:t>
            </a:r>
            <a:r>
              <a:rPr lang="en-US" sz="2400" b="1" i="1" dirty="0" smtClean="0">
                <a:solidFill>
                  <a:schemeClr val="bg1"/>
                </a:solidFill>
                <a:latin typeface="+mn-lt"/>
              </a:rPr>
              <a:t>, </a:t>
            </a:r>
            <a:r>
              <a:rPr lang="en-US" sz="2400" b="1" i="1" dirty="0" smtClean="0">
                <a:solidFill>
                  <a:schemeClr val="bg1"/>
                </a:solidFill>
              </a:rPr>
              <a:t>because </a:t>
            </a:r>
            <a:r>
              <a:rPr lang="en-US" sz="2400" b="1" i="1" dirty="0">
                <a:solidFill>
                  <a:schemeClr val="bg1"/>
                </a:solidFill>
              </a:rPr>
              <a:t>by the works of the law shall no flesh be justified in his sight; for through the law cometh the knowledge of </a:t>
            </a:r>
            <a:r>
              <a:rPr lang="en-US" sz="2400" b="1" i="1" dirty="0" smtClean="0">
                <a:solidFill>
                  <a:schemeClr val="bg1"/>
                </a:solidFill>
              </a:rPr>
              <a:t>sin, </a:t>
            </a:r>
            <a:endParaRPr lang="en-US" sz="2400" b="1" i="1" dirty="0">
              <a:solidFill>
                <a:schemeClr val="bg1"/>
              </a:solidFill>
              <a:latin typeface="+mn-lt"/>
            </a:endParaRPr>
          </a:p>
        </p:txBody>
      </p:sp>
      <p:sp>
        <p:nvSpPr>
          <p:cNvPr id="3" name="Content Placeholder 2"/>
          <p:cNvSpPr>
            <a:spLocks noGrp="1"/>
          </p:cNvSpPr>
          <p:nvPr>
            <p:ph idx="1"/>
          </p:nvPr>
        </p:nvSpPr>
        <p:spPr>
          <a:xfrm>
            <a:off x="70339" y="1190445"/>
            <a:ext cx="8852931" cy="5167223"/>
          </a:xfrm>
        </p:spPr>
        <p:txBody>
          <a:bodyPr>
            <a:normAutofit/>
          </a:bodyPr>
          <a:lstStyle/>
          <a:p>
            <a:pPr marL="0" indent="0">
              <a:lnSpc>
                <a:spcPts val="2600"/>
              </a:lnSpc>
              <a:spcBef>
                <a:spcPts val="0"/>
              </a:spcBef>
              <a:buNone/>
              <a:tabLst>
                <a:tab pos="231775" algn="l"/>
              </a:tabLst>
            </a:pPr>
            <a:r>
              <a:rPr lang="en-US" sz="2400" b="1" dirty="0">
                <a:solidFill>
                  <a:schemeClr val="bg1"/>
                </a:solidFill>
              </a:rPr>
              <a:t>	</a:t>
            </a:r>
            <a:r>
              <a:rPr lang="en-US" sz="2400" b="1" i="1" dirty="0" smtClean="0">
                <a:solidFill>
                  <a:schemeClr val="bg1"/>
                </a:solidFill>
              </a:rPr>
              <a:t>21  </a:t>
            </a:r>
            <a:r>
              <a:rPr lang="en-US" sz="2400" b="1" i="1" dirty="0">
                <a:solidFill>
                  <a:schemeClr val="bg1"/>
                </a:solidFill>
              </a:rPr>
              <a:t>But now apart from the law a righteousness of God hath been manifested, being witnessed by the law and the prophets</a:t>
            </a:r>
            <a:r>
              <a:rPr lang="en-US" sz="2400" b="1" i="1" dirty="0" smtClean="0">
                <a:solidFill>
                  <a:schemeClr val="bg1"/>
                </a:solidFill>
              </a:rPr>
              <a:t>;</a:t>
            </a:r>
          </a:p>
          <a:p>
            <a:pPr marL="0" indent="0">
              <a:lnSpc>
                <a:spcPts val="2600"/>
              </a:lnSpc>
              <a:spcBef>
                <a:spcPts val="0"/>
              </a:spcBef>
              <a:buNone/>
              <a:tabLst>
                <a:tab pos="231775" algn="l"/>
              </a:tabLst>
            </a:pPr>
            <a:r>
              <a:rPr lang="en-US" sz="2400" b="1" i="1" dirty="0">
                <a:solidFill>
                  <a:schemeClr val="bg1"/>
                </a:solidFill>
              </a:rPr>
              <a:t>	</a:t>
            </a:r>
            <a:r>
              <a:rPr lang="en-US" sz="2400" b="1" i="1" dirty="0" smtClean="0">
                <a:solidFill>
                  <a:schemeClr val="bg1"/>
                </a:solidFill>
              </a:rPr>
              <a:t>22  </a:t>
            </a:r>
            <a:r>
              <a:rPr lang="en-US" sz="2400" b="1" i="1" dirty="0">
                <a:solidFill>
                  <a:schemeClr val="bg1"/>
                </a:solidFill>
              </a:rPr>
              <a:t>even the righteousness of God through faith in Jesus Christ unto all them that believe; for there is no distinction</a:t>
            </a:r>
            <a:r>
              <a:rPr lang="en-US" sz="2400" b="1" i="1" dirty="0" smtClean="0">
                <a:solidFill>
                  <a:schemeClr val="bg1"/>
                </a:solidFill>
              </a:rPr>
              <a:t>;</a:t>
            </a:r>
          </a:p>
          <a:p>
            <a:pPr marL="0" indent="0">
              <a:lnSpc>
                <a:spcPts val="2600"/>
              </a:lnSpc>
              <a:spcBef>
                <a:spcPts val="0"/>
              </a:spcBef>
              <a:buNone/>
              <a:tabLst>
                <a:tab pos="231775" algn="l"/>
              </a:tabLst>
            </a:pPr>
            <a:r>
              <a:rPr lang="en-US" sz="2400" b="1" i="1" dirty="0">
                <a:solidFill>
                  <a:schemeClr val="bg1"/>
                </a:solidFill>
              </a:rPr>
              <a:t>	</a:t>
            </a:r>
            <a:r>
              <a:rPr lang="en-US" sz="2400" b="1" i="1" dirty="0" smtClean="0">
                <a:solidFill>
                  <a:schemeClr val="bg1"/>
                </a:solidFill>
              </a:rPr>
              <a:t>23  </a:t>
            </a:r>
            <a:r>
              <a:rPr lang="en-US" sz="2400" b="1" i="1" dirty="0">
                <a:solidFill>
                  <a:schemeClr val="bg1"/>
                </a:solidFill>
              </a:rPr>
              <a:t>for all have sinned, and fall short of the glory of God</a:t>
            </a:r>
            <a:r>
              <a:rPr lang="en-US" sz="2400" b="1" i="1" dirty="0" smtClean="0">
                <a:solidFill>
                  <a:schemeClr val="bg1"/>
                </a:solidFill>
              </a:rPr>
              <a:t>;</a:t>
            </a:r>
          </a:p>
          <a:p>
            <a:pPr marL="0" indent="0">
              <a:lnSpc>
                <a:spcPts val="2600"/>
              </a:lnSpc>
              <a:spcBef>
                <a:spcPts val="0"/>
              </a:spcBef>
              <a:buNone/>
              <a:tabLst>
                <a:tab pos="231775" algn="l"/>
              </a:tabLst>
            </a:pPr>
            <a:r>
              <a:rPr lang="en-US" sz="2400" b="1" i="1" dirty="0">
                <a:solidFill>
                  <a:schemeClr val="bg1"/>
                </a:solidFill>
              </a:rPr>
              <a:t>	</a:t>
            </a:r>
            <a:r>
              <a:rPr lang="en-US" sz="2400" b="1" i="1" dirty="0" smtClean="0">
                <a:solidFill>
                  <a:schemeClr val="bg1"/>
                </a:solidFill>
              </a:rPr>
              <a:t>24  </a:t>
            </a:r>
            <a:r>
              <a:rPr lang="en-US" sz="2400" b="1" i="1" dirty="0">
                <a:solidFill>
                  <a:schemeClr val="bg1"/>
                </a:solidFill>
              </a:rPr>
              <a:t>being justified freely by his grace through the redemption that is in Christ Jesus</a:t>
            </a:r>
            <a:r>
              <a:rPr lang="en-US" sz="2400" b="1" i="1" dirty="0" smtClean="0">
                <a:solidFill>
                  <a:schemeClr val="bg1"/>
                </a:solidFill>
              </a:rPr>
              <a:t>:</a:t>
            </a:r>
          </a:p>
          <a:p>
            <a:pPr marL="0" indent="0">
              <a:lnSpc>
                <a:spcPts val="2600"/>
              </a:lnSpc>
              <a:spcBef>
                <a:spcPts val="0"/>
              </a:spcBef>
              <a:buNone/>
              <a:tabLst>
                <a:tab pos="231775" algn="l"/>
              </a:tabLst>
            </a:pPr>
            <a:r>
              <a:rPr lang="en-US" sz="2400" b="1" i="1" dirty="0" smtClean="0">
                <a:solidFill>
                  <a:schemeClr val="bg1"/>
                </a:solidFill>
              </a:rPr>
              <a:t>	25  </a:t>
            </a:r>
            <a:r>
              <a:rPr lang="en-US" sz="2400" b="1" i="1" dirty="0">
                <a:solidFill>
                  <a:schemeClr val="bg1"/>
                </a:solidFill>
              </a:rPr>
              <a:t>whom God set forth to be a propitiation, through faith, in his blood, to show his righteousness because of the passing over of the sins done aforetime, in the forbearance of God</a:t>
            </a:r>
            <a:r>
              <a:rPr lang="en-US" sz="2400" b="1" i="1" dirty="0" smtClean="0">
                <a:solidFill>
                  <a:schemeClr val="bg1"/>
                </a:solidFill>
              </a:rPr>
              <a:t>;</a:t>
            </a:r>
          </a:p>
          <a:p>
            <a:pPr marL="0" indent="0">
              <a:lnSpc>
                <a:spcPts val="2700"/>
              </a:lnSpc>
              <a:spcBef>
                <a:spcPts val="0"/>
              </a:spcBef>
              <a:buNone/>
              <a:tabLst>
                <a:tab pos="231775" algn="l"/>
              </a:tabLst>
            </a:pPr>
            <a:r>
              <a:rPr lang="en-US" sz="2400" b="1" i="1" dirty="0" smtClean="0">
                <a:solidFill>
                  <a:schemeClr val="bg1"/>
                </a:solidFill>
              </a:rPr>
              <a:t>	26  </a:t>
            </a:r>
            <a:r>
              <a:rPr lang="en-US" sz="2400" b="1" i="1" dirty="0">
                <a:solidFill>
                  <a:schemeClr val="bg1"/>
                </a:solidFill>
              </a:rPr>
              <a:t>for the showing, I say, of his righteousness at this present season: that he might himself be just, and the justifier of him that hath faith in Jesus</a:t>
            </a:r>
            <a:r>
              <a:rPr lang="en-US" sz="2400" b="1" i="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19548743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982311"/>
          </a:xfrm>
        </p:spPr>
        <p:txBody>
          <a:bodyPr anchor="t">
            <a:noAutofit/>
          </a:bodyPr>
          <a:lstStyle/>
          <a:p>
            <a:pPr>
              <a:lnSpc>
                <a:spcPts val="2700"/>
              </a:lnSpc>
              <a:tabLst>
                <a:tab pos="231775" algn="l"/>
              </a:tabLst>
            </a:pPr>
            <a:r>
              <a:rPr lang="en-US" sz="2400" b="1" dirty="0" smtClean="0">
                <a:solidFill>
                  <a:schemeClr val="bg1"/>
                </a:solidFill>
                <a:latin typeface="+mn-lt"/>
              </a:rPr>
              <a:t>	The theme of this epistle of the apostle Paul to the brethren in Rome is expressed in </a:t>
            </a:r>
            <a:r>
              <a:rPr lang="en-US" sz="2400" b="1" dirty="0" smtClean="0">
                <a:solidFill>
                  <a:srgbClr val="FFFF00"/>
                </a:solidFill>
                <a:latin typeface="+mn-lt"/>
              </a:rPr>
              <a:t>Rom. 1:16</a:t>
            </a:r>
            <a:r>
              <a:rPr lang="en-US" sz="2400" b="1" dirty="0" smtClean="0">
                <a:solidFill>
                  <a:schemeClr val="bg1"/>
                </a:solidFill>
                <a:latin typeface="+mn-lt"/>
              </a:rPr>
              <a:t>, ....</a:t>
            </a:r>
            <a:endParaRPr lang="en-US" sz="2400" b="1" dirty="0">
              <a:solidFill>
                <a:schemeClr val="bg1"/>
              </a:solidFill>
              <a:latin typeface="+mn-lt"/>
            </a:endParaRPr>
          </a:p>
        </p:txBody>
      </p:sp>
      <p:sp>
        <p:nvSpPr>
          <p:cNvPr id="3" name="Content Placeholder 2"/>
          <p:cNvSpPr>
            <a:spLocks noGrp="1"/>
          </p:cNvSpPr>
          <p:nvPr>
            <p:ph idx="1"/>
          </p:nvPr>
        </p:nvSpPr>
        <p:spPr>
          <a:xfrm>
            <a:off x="70339" y="983411"/>
            <a:ext cx="8852931" cy="5771072"/>
          </a:xfrm>
        </p:spPr>
        <p:txBody>
          <a:bodyPr>
            <a:normAutofit/>
          </a:bodyPr>
          <a:lstStyle/>
          <a:p>
            <a:pPr marL="0" indent="0">
              <a:lnSpc>
                <a:spcPts val="2600"/>
              </a:lnSpc>
              <a:spcBef>
                <a:spcPts val="0"/>
              </a:spcBef>
              <a:buNone/>
              <a:tabLst>
                <a:tab pos="231775" algn="l"/>
              </a:tabLst>
            </a:pPr>
            <a:r>
              <a:rPr lang="en-US" sz="2400" b="1" dirty="0">
                <a:solidFill>
                  <a:schemeClr val="bg1"/>
                </a:solidFill>
              </a:rPr>
              <a:t>	</a:t>
            </a:r>
            <a:r>
              <a:rPr lang="en-US" sz="2400" b="1" i="1" dirty="0">
                <a:solidFill>
                  <a:schemeClr val="bg1"/>
                </a:solidFill>
              </a:rPr>
              <a:t>For I am not ashamed of the gospel: for it is the power of God unto salvation to every one that believeth; to the Jew first, and also to the Greek</a:t>
            </a:r>
            <a:r>
              <a:rPr lang="en-US" sz="2400" b="1" i="1" dirty="0" smtClean="0">
                <a:solidFill>
                  <a:schemeClr val="bg1"/>
                </a:solidFill>
              </a:rPr>
              <a:t>.</a:t>
            </a:r>
          </a:p>
          <a:p>
            <a:pPr marL="0" indent="0">
              <a:lnSpc>
                <a:spcPts val="2600"/>
              </a:lnSpc>
              <a:spcBef>
                <a:spcPts val="0"/>
              </a:spcBef>
              <a:buNone/>
              <a:tabLst>
                <a:tab pos="231775" algn="l"/>
              </a:tabLst>
            </a:pPr>
            <a:r>
              <a:rPr lang="en-US" sz="2400" b="1" dirty="0" smtClean="0">
                <a:solidFill>
                  <a:schemeClr val="bg1"/>
                </a:solidFill>
              </a:rPr>
              <a:t>	</a:t>
            </a:r>
            <a:r>
              <a:rPr lang="es-ES" sz="2400" b="1" dirty="0" smtClean="0">
                <a:solidFill>
                  <a:schemeClr val="bg1"/>
                </a:solidFill>
              </a:rPr>
              <a:t>In </a:t>
            </a:r>
            <a:r>
              <a:rPr lang="es-ES" sz="2400" b="1" dirty="0" err="1" smtClean="0">
                <a:solidFill>
                  <a:schemeClr val="bg1"/>
                </a:solidFill>
              </a:rPr>
              <a:t>this</a:t>
            </a:r>
            <a:r>
              <a:rPr lang="es-ES" sz="2400" b="1" dirty="0" smtClean="0">
                <a:solidFill>
                  <a:schemeClr val="bg1"/>
                </a:solidFill>
              </a:rPr>
              <a:t> </a:t>
            </a:r>
            <a:r>
              <a:rPr lang="es-ES" sz="2400" b="1" dirty="0" err="1" smtClean="0">
                <a:solidFill>
                  <a:schemeClr val="bg1"/>
                </a:solidFill>
              </a:rPr>
              <a:t>text</a:t>
            </a:r>
            <a:r>
              <a:rPr lang="es-ES" sz="2400" b="1" dirty="0" smtClean="0">
                <a:solidFill>
                  <a:schemeClr val="bg1"/>
                </a:solidFill>
              </a:rPr>
              <a:t> (</a:t>
            </a:r>
            <a:r>
              <a:rPr lang="es-ES" sz="2400" b="1" dirty="0" smtClean="0">
                <a:solidFill>
                  <a:srgbClr val="FFFF00"/>
                </a:solidFill>
              </a:rPr>
              <a:t>Rom. 3:20-26</a:t>
            </a:r>
            <a:r>
              <a:rPr lang="es-ES" sz="2400" b="1" dirty="0" smtClean="0">
                <a:solidFill>
                  <a:schemeClr val="bg1"/>
                </a:solidFill>
              </a:rPr>
              <a:t>) Paul </a:t>
            </a:r>
            <a:r>
              <a:rPr lang="es-ES" sz="2400" b="1" dirty="0" err="1" smtClean="0">
                <a:solidFill>
                  <a:schemeClr val="bg1"/>
                </a:solidFill>
              </a:rPr>
              <a:t>writes</a:t>
            </a:r>
            <a:r>
              <a:rPr lang="es-ES" sz="2400" b="1" dirty="0" smtClean="0">
                <a:solidFill>
                  <a:schemeClr val="bg1"/>
                </a:solidFill>
              </a:rPr>
              <a:t> of </a:t>
            </a:r>
            <a:r>
              <a:rPr lang="es-ES" sz="2400" b="1" dirty="0" err="1" smtClean="0">
                <a:solidFill>
                  <a:schemeClr val="bg1"/>
                </a:solidFill>
              </a:rPr>
              <a:t>some</a:t>
            </a:r>
            <a:r>
              <a:rPr lang="es-ES" sz="2400" b="1" dirty="0" smtClean="0">
                <a:solidFill>
                  <a:schemeClr val="bg1"/>
                </a:solidFill>
              </a:rPr>
              <a:t> of </a:t>
            </a:r>
            <a:r>
              <a:rPr lang="es-ES" sz="2400" b="1" dirty="0" err="1" smtClean="0">
                <a:solidFill>
                  <a:schemeClr val="bg1"/>
                </a:solidFill>
              </a:rPr>
              <a:t>the</a:t>
            </a:r>
            <a:r>
              <a:rPr lang="es-ES" sz="2400" b="1" dirty="0" smtClean="0">
                <a:solidFill>
                  <a:schemeClr val="bg1"/>
                </a:solidFill>
              </a:rPr>
              <a:t> </a:t>
            </a:r>
            <a:r>
              <a:rPr lang="es-ES" sz="2400" b="1" i="1" dirty="0" err="1" smtClean="0">
                <a:solidFill>
                  <a:schemeClr val="bg1"/>
                </a:solidFill>
              </a:rPr>
              <a:t>out</a:t>
            </a:r>
            <a:r>
              <a:rPr lang="es-ES" sz="2400" b="1" i="1" dirty="0" smtClean="0">
                <a:solidFill>
                  <a:schemeClr val="bg1"/>
                </a:solidFill>
              </a:rPr>
              <a:t>-standing </a:t>
            </a:r>
            <a:r>
              <a:rPr lang="es-ES" sz="2400" b="1" i="1" dirty="0" err="1" smtClean="0">
                <a:solidFill>
                  <a:schemeClr val="bg1"/>
                </a:solidFill>
              </a:rPr>
              <a:t>aspects</a:t>
            </a:r>
            <a:r>
              <a:rPr lang="es-ES" sz="2400" b="1" i="1" dirty="0" smtClean="0">
                <a:solidFill>
                  <a:schemeClr val="bg1"/>
                </a:solidFill>
              </a:rPr>
              <a:t> of </a:t>
            </a:r>
            <a:r>
              <a:rPr lang="es-ES" sz="2400" b="1" i="1" dirty="0" err="1" smtClean="0">
                <a:solidFill>
                  <a:schemeClr val="bg1"/>
                </a:solidFill>
              </a:rPr>
              <a:t>the</a:t>
            </a:r>
            <a:r>
              <a:rPr lang="es-ES" sz="2400" b="1" i="1" dirty="0" smtClean="0">
                <a:solidFill>
                  <a:schemeClr val="bg1"/>
                </a:solidFill>
              </a:rPr>
              <a:t> </a:t>
            </a:r>
            <a:r>
              <a:rPr lang="es-ES" sz="2400" b="1" i="1" dirty="0" err="1" smtClean="0">
                <a:solidFill>
                  <a:schemeClr val="bg1"/>
                </a:solidFill>
              </a:rPr>
              <a:t>gospel</a:t>
            </a:r>
            <a:r>
              <a:rPr lang="es-ES" sz="2400" b="1" dirty="0" smtClean="0">
                <a:solidFill>
                  <a:schemeClr val="bg1"/>
                </a:solidFill>
              </a:rPr>
              <a:t>.</a:t>
            </a:r>
          </a:p>
          <a:p>
            <a:pPr marL="0" indent="0">
              <a:lnSpc>
                <a:spcPts val="2600"/>
              </a:lnSpc>
              <a:spcBef>
                <a:spcPts val="1200"/>
              </a:spcBef>
              <a:buNone/>
              <a:tabLst>
                <a:tab pos="231775" algn="l"/>
              </a:tabLst>
            </a:pPr>
            <a:r>
              <a:rPr lang="en-US" sz="2400" b="1" dirty="0">
                <a:solidFill>
                  <a:srgbClr val="FFFF00"/>
                </a:solidFill>
              </a:rPr>
              <a:t>APART FROM THE </a:t>
            </a:r>
            <a:r>
              <a:rPr lang="en-US" sz="2400" b="1" dirty="0" smtClean="0">
                <a:solidFill>
                  <a:srgbClr val="FFFF00"/>
                </a:solidFill>
              </a:rPr>
              <a:t>LAW A RIGHTEOUSNESS REVEALED</a:t>
            </a:r>
            <a:endParaRPr lang="en-US" sz="2400" b="1" dirty="0">
              <a:solidFill>
                <a:srgbClr val="FFFF00"/>
              </a:solidFill>
            </a:endParaRPr>
          </a:p>
          <a:p>
            <a:pPr marL="0" indent="0">
              <a:lnSpc>
                <a:spcPts val="2600"/>
              </a:lnSpc>
              <a:spcBef>
                <a:spcPts val="0"/>
              </a:spcBef>
              <a:buNone/>
              <a:tabLst>
                <a:tab pos="231775" algn="l"/>
              </a:tabLst>
            </a:pPr>
            <a:r>
              <a:rPr lang="en-US" sz="2400" b="1" dirty="0">
                <a:solidFill>
                  <a:schemeClr val="bg1"/>
                </a:solidFill>
              </a:rPr>
              <a:t>	</a:t>
            </a:r>
            <a:r>
              <a:rPr lang="en-US" sz="2400" b="1" dirty="0" smtClean="0">
                <a:solidFill>
                  <a:srgbClr val="FFFF00"/>
                </a:solidFill>
              </a:rPr>
              <a:t>Romans </a:t>
            </a:r>
            <a:r>
              <a:rPr lang="en-US" sz="2400" b="1" dirty="0">
                <a:solidFill>
                  <a:srgbClr val="FFFF00"/>
                </a:solidFill>
              </a:rPr>
              <a:t>3:20,21</a:t>
            </a:r>
            <a:r>
              <a:rPr lang="en-US" sz="2400" b="1" dirty="0">
                <a:solidFill>
                  <a:schemeClr val="bg1"/>
                </a:solidFill>
              </a:rPr>
              <a:t>, </a:t>
            </a:r>
            <a:r>
              <a:rPr lang="en-US" sz="2400" b="1" i="1" dirty="0">
                <a:solidFill>
                  <a:schemeClr val="bg1"/>
                </a:solidFill>
              </a:rPr>
              <a:t>because by the works of the law shall no flesh be justified in his sight; for through the law cometh the knowledge of sin.  21  But now apart from the law a </a:t>
            </a:r>
            <a:r>
              <a:rPr lang="en-US" sz="2400" b="1" i="1" dirty="0" smtClean="0">
                <a:solidFill>
                  <a:schemeClr val="bg1"/>
                </a:solidFill>
              </a:rPr>
              <a:t>righteousness </a:t>
            </a:r>
            <a:r>
              <a:rPr lang="en-US" sz="2400" b="1" i="1" dirty="0">
                <a:solidFill>
                  <a:schemeClr val="bg1"/>
                </a:solidFill>
              </a:rPr>
              <a:t>of God a plan of God to make sinners righteous) hath been manifested, being witnessed by the law and the prophets</a:t>
            </a:r>
            <a:r>
              <a:rPr lang="en-US" sz="2400" b="1" i="1" dirty="0" smtClean="0">
                <a:solidFill>
                  <a:schemeClr val="bg1"/>
                </a:solidFill>
              </a:rPr>
              <a:t>.</a:t>
            </a:r>
          </a:p>
          <a:p>
            <a:pPr marL="0" indent="0">
              <a:lnSpc>
                <a:spcPts val="2600"/>
              </a:lnSpc>
              <a:spcBef>
                <a:spcPts val="0"/>
              </a:spcBef>
              <a:buNone/>
              <a:tabLst>
                <a:tab pos="231775" algn="l"/>
              </a:tabLst>
            </a:pPr>
            <a:r>
              <a:rPr lang="en-US" sz="2400" b="1" i="1" dirty="0">
                <a:solidFill>
                  <a:schemeClr val="bg1"/>
                </a:solidFill>
              </a:rPr>
              <a:t>	</a:t>
            </a:r>
            <a:r>
              <a:rPr lang="en-US" sz="2400" b="1" dirty="0" smtClean="0">
                <a:solidFill>
                  <a:srgbClr val="FFFF00"/>
                </a:solidFill>
              </a:rPr>
              <a:t>Romans </a:t>
            </a:r>
            <a:r>
              <a:rPr lang="en-US" sz="2400" b="1" dirty="0">
                <a:solidFill>
                  <a:srgbClr val="FFFF00"/>
                </a:solidFill>
              </a:rPr>
              <a:t>8:3</a:t>
            </a:r>
            <a:r>
              <a:rPr lang="en-US" sz="2400" b="1" dirty="0">
                <a:solidFill>
                  <a:schemeClr val="bg1"/>
                </a:solidFill>
              </a:rPr>
              <a:t>, </a:t>
            </a:r>
            <a:r>
              <a:rPr lang="en-US" sz="2400" b="1" i="1" dirty="0">
                <a:solidFill>
                  <a:schemeClr val="bg1"/>
                </a:solidFill>
              </a:rPr>
              <a:t>For what the law could not do, in that it was weak through the flesh, God, sending his own Son in the likeness of sinful flesh and for sin, condemned sin in the flesh. </a:t>
            </a:r>
          </a:p>
          <a:p>
            <a:pPr marL="0" indent="0">
              <a:lnSpc>
                <a:spcPts val="2600"/>
              </a:lnSpc>
              <a:spcBef>
                <a:spcPts val="0"/>
              </a:spcBef>
              <a:buNone/>
              <a:tabLst>
                <a:tab pos="231775" algn="l"/>
              </a:tabLst>
            </a:pPr>
            <a:endParaRPr lang="en-US" sz="2400" b="1" dirty="0">
              <a:solidFill>
                <a:schemeClr val="bg1"/>
              </a:solidFill>
            </a:endParaRPr>
          </a:p>
        </p:txBody>
      </p:sp>
    </p:spTree>
    <p:extLst>
      <p:ext uri="{BB962C8B-B14F-4D97-AF65-F5344CB8AC3E}">
        <p14:creationId xmlns:p14="http://schemas.microsoft.com/office/powerpoint/2010/main" val="24096404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1059949"/>
          </a:xfrm>
        </p:spPr>
        <p:txBody>
          <a:bodyPr anchor="t">
            <a:noAutofit/>
          </a:bodyPr>
          <a:lstStyle/>
          <a:p>
            <a:pPr>
              <a:lnSpc>
                <a:spcPts val="2400"/>
              </a:lnSpc>
              <a:tabLst>
                <a:tab pos="228600" algn="l"/>
              </a:tabLst>
            </a:pPr>
            <a:r>
              <a:rPr lang="en-US" sz="2400" b="1" dirty="0">
                <a:solidFill>
                  <a:schemeClr val="bg1"/>
                </a:solidFill>
                <a:latin typeface="+mn-lt"/>
              </a:rPr>
              <a:t>	</a:t>
            </a:r>
            <a:r>
              <a:rPr lang="en-US" sz="2400" b="1" dirty="0" smtClean="0">
                <a:solidFill>
                  <a:srgbClr val="FFFF00"/>
                </a:solidFill>
              </a:rPr>
              <a:t>Hebrews </a:t>
            </a:r>
            <a:r>
              <a:rPr lang="en-US" sz="2400" b="1" dirty="0">
                <a:solidFill>
                  <a:srgbClr val="FFFF00"/>
                </a:solidFill>
              </a:rPr>
              <a:t>7:18</a:t>
            </a:r>
            <a:r>
              <a:rPr lang="en-US" sz="2400" b="1" dirty="0">
                <a:solidFill>
                  <a:schemeClr val="bg1"/>
                </a:solidFill>
              </a:rPr>
              <a:t>, </a:t>
            </a:r>
            <a:r>
              <a:rPr lang="en-US" sz="2400" b="1" i="1" dirty="0">
                <a:solidFill>
                  <a:schemeClr val="bg1"/>
                </a:solidFill>
              </a:rPr>
              <a:t>For there is a disannulling of a foregoing commandment because of its weakness and </a:t>
            </a:r>
            <a:r>
              <a:rPr lang="en-US" sz="2400" b="1" i="1" dirty="0" err="1">
                <a:solidFill>
                  <a:schemeClr val="bg1"/>
                </a:solidFill>
              </a:rPr>
              <a:t>unprofitableness</a:t>
            </a:r>
            <a:r>
              <a:rPr lang="en-US" sz="2400" b="1" i="1" dirty="0" smtClean="0">
                <a:solidFill>
                  <a:schemeClr val="bg1"/>
                </a:solidFill>
              </a:rPr>
              <a:t>.</a:t>
            </a:r>
            <a:endParaRPr lang="en-US" sz="2400" b="1" dirty="0">
              <a:solidFill>
                <a:schemeClr val="bg1"/>
              </a:solidFill>
              <a:latin typeface="+mn-lt"/>
            </a:endParaRPr>
          </a:p>
        </p:txBody>
      </p:sp>
      <p:sp>
        <p:nvSpPr>
          <p:cNvPr id="3" name="Content Placeholder 2"/>
          <p:cNvSpPr>
            <a:spLocks noGrp="1"/>
          </p:cNvSpPr>
          <p:nvPr>
            <p:ph idx="1"/>
          </p:nvPr>
        </p:nvSpPr>
        <p:spPr>
          <a:xfrm>
            <a:off x="70339" y="1095555"/>
            <a:ext cx="8852931" cy="5313872"/>
          </a:xfrm>
        </p:spPr>
        <p:txBody>
          <a:bodyPr>
            <a:normAutofit/>
          </a:bodyPr>
          <a:lstStyle/>
          <a:p>
            <a:pPr marL="0" indent="0">
              <a:lnSpc>
                <a:spcPts val="2600"/>
              </a:lnSpc>
              <a:spcBef>
                <a:spcPts val="0"/>
              </a:spcBef>
              <a:buNone/>
              <a:tabLst>
                <a:tab pos="231775" algn="l"/>
              </a:tabLst>
            </a:pPr>
            <a:r>
              <a:rPr lang="en-US" sz="2400" b="1" dirty="0">
                <a:solidFill>
                  <a:schemeClr val="bg1"/>
                </a:solidFill>
              </a:rPr>
              <a:t>	It was impossible before God to be justified by the Law of Moses because in that way the Jew would have had to live a perfect life, without sin even a single time. </a:t>
            </a:r>
          </a:p>
          <a:p>
            <a:pPr marL="0" indent="0">
              <a:lnSpc>
                <a:spcPts val="2600"/>
              </a:lnSpc>
              <a:spcBef>
                <a:spcPts val="0"/>
              </a:spcBef>
              <a:buNone/>
              <a:tabLst>
                <a:tab pos="231775" algn="l"/>
              </a:tabLst>
            </a:pPr>
            <a:r>
              <a:rPr lang="en-US" sz="2400" b="1" dirty="0">
                <a:solidFill>
                  <a:schemeClr val="bg1"/>
                </a:solidFill>
              </a:rPr>
              <a:t>	With the exception of Jesus Christ, no Jew had ever done that</a:t>
            </a:r>
            <a:r>
              <a:rPr lang="en-US" sz="2400" b="1" dirty="0" smtClean="0">
                <a:solidFill>
                  <a:schemeClr val="bg1"/>
                </a:solidFill>
              </a:rPr>
              <a:t>!</a:t>
            </a:r>
          </a:p>
          <a:p>
            <a:pPr marL="0" indent="0">
              <a:lnSpc>
                <a:spcPts val="2400"/>
              </a:lnSpc>
              <a:spcBef>
                <a:spcPts val="1200"/>
              </a:spcBef>
              <a:buNone/>
              <a:tabLst>
                <a:tab pos="231775" algn="l"/>
              </a:tabLst>
            </a:pPr>
            <a:r>
              <a:rPr lang="en-US" sz="2400" b="1" dirty="0" smtClean="0">
                <a:solidFill>
                  <a:srgbClr val="FFFF00"/>
                </a:solidFill>
              </a:rPr>
              <a:t>	THE </a:t>
            </a:r>
            <a:r>
              <a:rPr lang="en-US" sz="2400" b="1" dirty="0">
                <a:solidFill>
                  <a:srgbClr val="FFFF00"/>
                </a:solidFill>
              </a:rPr>
              <a:t>LAW HAD ANOTHER PURPOSE</a:t>
            </a:r>
          </a:p>
          <a:p>
            <a:pPr marL="0" indent="0">
              <a:lnSpc>
                <a:spcPts val="2600"/>
              </a:lnSpc>
              <a:spcBef>
                <a:spcPts val="0"/>
              </a:spcBef>
              <a:buNone/>
              <a:tabLst>
                <a:tab pos="231775" algn="l"/>
              </a:tabLst>
            </a:pPr>
            <a:r>
              <a:rPr lang="en-US" sz="2400" b="1" dirty="0">
                <a:solidFill>
                  <a:schemeClr val="bg1"/>
                </a:solidFill>
              </a:rPr>
              <a:t>	Paul speaks with great respect for the Law, </a:t>
            </a:r>
            <a:r>
              <a:rPr lang="en-US" sz="2400" b="1" dirty="0" smtClean="0">
                <a:solidFill>
                  <a:srgbClr val="FFFF00"/>
                </a:solidFill>
              </a:rPr>
              <a:t>Romans </a:t>
            </a:r>
            <a:r>
              <a:rPr lang="en-US" sz="2400" b="1" dirty="0">
                <a:solidFill>
                  <a:srgbClr val="FFFF00"/>
                </a:solidFill>
              </a:rPr>
              <a:t>7:12</a:t>
            </a:r>
            <a:r>
              <a:rPr lang="en-US" sz="2400" b="1" dirty="0">
                <a:solidFill>
                  <a:schemeClr val="bg1"/>
                </a:solidFill>
              </a:rPr>
              <a:t>, </a:t>
            </a:r>
            <a:r>
              <a:rPr lang="en-US" sz="2400" b="1" i="1" dirty="0">
                <a:solidFill>
                  <a:schemeClr val="bg1"/>
                </a:solidFill>
              </a:rPr>
              <a:t>So that the law is holy, and the commandment holy, and </a:t>
            </a:r>
            <a:r>
              <a:rPr lang="en-US" sz="2400" b="1" i="1" dirty="0" smtClean="0">
                <a:solidFill>
                  <a:schemeClr val="bg1"/>
                </a:solidFill>
              </a:rPr>
              <a:t>righteous</a:t>
            </a:r>
            <a:r>
              <a:rPr lang="en-US" sz="2400" b="1" i="1" dirty="0">
                <a:solidFill>
                  <a:schemeClr val="bg1"/>
                </a:solidFill>
              </a:rPr>
              <a:t>, and good</a:t>
            </a:r>
            <a:r>
              <a:rPr lang="en-US" sz="2400" b="1" i="1" dirty="0" smtClean="0">
                <a:solidFill>
                  <a:schemeClr val="bg1"/>
                </a:solidFill>
              </a:rPr>
              <a:t>.</a:t>
            </a:r>
          </a:p>
          <a:p>
            <a:pPr marL="0" indent="0">
              <a:lnSpc>
                <a:spcPts val="2600"/>
              </a:lnSpc>
              <a:spcBef>
                <a:spcPts val="0"/>
              </a:spcBef>
              <a:buNone/>
              <a:tabLst>
                <a:tab pos="231775" algn="l"/>
              </a:tabLst>
            </a:pPr>
            <a:r>
              <a:rPr lang="en-US" sz="2400" b="1" i="1" dirty="0">
                <a:solidFill>
                  <a:schemeClr val="bg1"/>
                </a:solidFill>
              </a:rPr>
              <a:t>	Of course, since the Law was given by God through Moses, but Paul wants us to understand the true purpose of the Law.</a:t>
            </a:r>
          </a:p>
          <a:p>
            <a:pPr marL="0" indent="0">
              <a:lnSpc>
                <a:spcPts val="2600"/>
              </a:lnSpc>
              <a:spcBef>
                <a:spcPts val="0"/>
              </a:spcBef>
              <a:buNone/>
              <a:tabLst>
                <a:tab pos="231775" algn="l"/>
                <a:tab pos="457200" algn="l"/>
              </a:tabLst>
            </a:pPr>
            <a:r>
              <a:rPr lang="en-US" sz="2400" b="1" i="1" dirty="0">
                <a:solidFill>
                  <a:schemeClr val="bg1"/>
                </a:solidFill>
              </a:rPr>
              <a:t>	</a:t>
            </a:r>
            <a:r>
              <a:rPr lang="en-US" sz="2400" b="1" i="1" dirty="0" smtClean="0">
                <a:solidFill>
                  <a:schemeClr val="bg1"/>
                </a:solidFill>
              </a:rPr>
              <a:t>	</a:t>
            </a:r>
            <a:r>
              <a:rPr lang="en-US" sz="2400" b="1" i="1" dirty="0" smtClean="0">
                <a:solidFill>
                  <a:srgbClr val="FFFF00"/>
                </a:solidFill>
              </a:rPr>
              <a:t>Romans 3:20</a:t>
            </a:r>
            <a:r>
              <a:rPr lang="en-US" sz="2400" b="1" i="1" dirty="0">
                <a:solidFill>
                  <a:schemeClr val="bg1"/>
                </a:solidFill>
              </a:rPr>
              <a:t>, because by the works of the law shall no flesh be justified in his sight; for through the law cometh the knowledge of </a:t>
            </a:r>
            <a:r>
              <a:rPr lang="en-US" sz="2400" b="1" i="1" dirty="0" smtClean="0">
                <a:solidFill>
                  <a:schemeClr val="bg1"/>
                </a:solidFill>
              </a:rPr>
              <a:t>sin</a:t>
            </a:r>
            <a:r>
              <a:rPr lang="en-US" sz="2400" b="1" i="1" dirty="0">
                <a:solidFill>
                  <a:schemeClr val="bg1"/>
                </a:solidFill>
              </a:rPr>
              <a:t>.</a:t>
            </a:r>
          </a:p>
          <a:p>
            <a:pPr marL="0" indent="0">
              <a:lnSpc>
                <a:spcPts val="2400"/>
              </a:lnSpc>
              <a:spcBef>
                <a:spcPts val="0"/>
              </a:spcBef>
              <a:buNone/>
              <a:tabLst>
                <a:tab pos="231775" algn="l"/>
              </a:tabLst>
            </a:pPr>
            <a:endParaRPr lang="en-US" sz="2400" b="1" i="1" dirty="0" smtClean="0">
              <a:solidFill>
                <a:schemeClr val="bg1"/>
              </a:solidFill>
            </a:endParaRPr>
          </a:p>
          <a:p>
            <a:pPr marL="0" indent="0">
              <a:lnSpc>
                <a:spcPts val="2400"/>
              </a:lnSpc>
              <a:spcBef>
                <a:spcPts val="0"/>
              </a:spcBef>
              <a:buNone/>
              <a:tabLst>
                <a:tab pos="231775" algn="l"/>
              </a:tabLst>
            </a:pPr>
            <a:endParaRPr lang="en-US" sz="2400" b="1" dirty="0">
              <a:solidFill>
                <a:schemeClr val="bg1"/>
              </a:solidFill>
            </a:endParaRPr>
          </a:p>
        </p:txBody>
      </p:sp>
    </p:spTree>
    <p:extLst>
      <p:ext uri="{BB962C8B-B14F-4D97-AF65-F5344CB8AC3E}">
        <p14:creationId xmlns:p14="http://schemas.microsoft.com/office/powerpoint/2010/main" val="22419210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1550422"/>
          </a:xfrm>
        </p:spPr>
        <p:txBody>
          <a:bodyPr anchor="t">
            <a:noAutofit/>
          </a:bodyPr>
          <a:lstStyle/>
          <a:p>
            <a:pPr>
              <a:lnSpc>
                <a:spcPct val="100000"/>
              </a:lnSpc>
              <a:tabLst>
                <a:tab pos="231775" algn="l"/>
                <a:tab pos="457200" algn="l"/>
              </a:tabLst>
            </a:pPr>
            <a:r>
              <a:rPr lang="en-US" sz="2400" b="1" dirty="0">
                <a:solidFill>
                  <a:schemeClr val="bg1"/>
                </a:solidFill>
              </a:rPr>
              <a:t>			</a:t>
            </a:r>
            <a:r>
              <a:rPr lang="en-US" sz="2400" b="1" dirty="0">
                <a:solidFill>
                  <a:srgbClr val="FFFF00"/>
                </a:solidFill>
              </a:rPr>
              <a:t>Rom. 7:7</a:t>
            </a:r>
            <a:r>
              <a:rPr lang="en-US" sz="2400" b="1" dirty="0">
                <a:solidFill>
                  <a:schemeClr val="bg1"/>
                </a:solidFill>
              </a:rPr>
              <a:t>, </a:t>
            </a:r>
            <a:r>
              <a:rPr lang="en-US" sz="2400" b="1" i="1" dirty="0">
                <a:solidFill>
                  <a:schemeClr val="bg1"/>
                </a:solidFill>
              </a:rPr>
              <a:t>What shall we say then? Is the law sin? God forbid. Howbeit, I had not known sin, except through the law: for I had not known coveting, except the law had said, Thou shalt not covet.</a:t>
            </a:r>
            <a:r>
              <a:rPr lang="en-US" sz="2400" i="1" dirty="0" smtClean="0"/>
              <a:t/>
            </a:r>
            <a:br>
              <a:rPr lang="en-US" sz="2400" i="1" dirty="0" smtClean="0"/>
            </a:br>
            <a:endParaRPr lang="en-US" sz="2400" b="1" i="1" dirty="0">
              <a:solidFill>
                <a:schemeClr val="bg1"/>
              </a:solidFill>
              <a:latin typeface="+mn-lt"/>
            </a:endParaRPr>
          </a:p>
        </p:txBody>
      </p:sp>
      <p:sp>
        <p:nvSpPr>
          <p:cNvPr id="3" name="Content Placeholder 2"/>
          <p:cNvSpPr>
            <a:spLocks noGrp="1"/>
          </p:cNvSpPr>
          <p:nvPr>
            <p:ph idx="1"/>
          </p:nvPr>
        </p:nvSpPr>
        <p:spPr>
          <a:xfrm>
            <a:off x="70339" y="1678075"/>
            <a:ext cx="8852931" cy="5016023"/>
          </a:xfrm>
        </p:spPr>
        <p:txBody>
          <a:bodyPr>
            <a:normAutofit lnSpcReduction="10000"/>
          </a:bodyPr>
          <a:lstStyle/>
          <a:p>
            <a:pPr marL="0" indent="0">
              <a:lnSpc>
                <a:spcPct val="100000"/>
              </a:lnSpc>
              <a:spcBef>
                <a:spcPts val="0"/>
              </a:spcBef>
              <a:buNone/>
              <a:tabLst>
                <a:tab pos="231775" algn="l"/>
              </a:tabLst>
            </a:pPr>
            <a:r>
              <a:rPr lang="en-US" sz="2400" b="1" dirty="0">
                <a:solidFill>
                  <a:schemeClr val="bg1"/>
                </a:solidFill>
              </a:rPr>
              <a:t>	Upon committing such sins the Jew knew that he was a sinner, and therefore condemned before the eyes of God. </a:t>
            </a:r>
            <a:r>
              <a:rPr lang="en-US" sz="2400" b="1" dirty="0" smtClean="0">
                <a:solidFill>
                  <a:schemeClr val="bg1"/>
                </a:solidFill>
              </a:rPr>
              <a:t>...</a:t>
            </a:r>
          </a:p>
          <a:p>
            <a:pPr marL="0" indent="0">
              <a:lnSpc>
                <a:spcPct val="100000"/>
              </a:lnSpc>
              <a:spcBef>
                <a:spcPts val="0"/>
              </a:spcBef>
              <a:buNone/>
              <a:tabLst>
                <a:tab pos="231775" algn="l"/>
              </a:tabLst>
            </a:pPr>
            <a:r>
              <a:rPr lang="en-US" sz="2400" b="1" dirty="0">
                <a:solidFill>
                  <a:schemeClr val="bg1"/>
                </a:solidFill>
              </a:rPr>
              <a:t>	And then, upon realizing that he was a sinner and </a:t>
            </a:r>
            <a:r>
              <a:rPr lang="en-US" sz="2400" b="1" dirty="0" smtClean="0">
                <a:solidFill>
                  <a:schemeClr val="bg1"/>
                </a:solidFill>
              </a:rPr>
              <a:t>con-</a:t>
            </a:r>
            <a:r>
              <a:rPr lang="en-US" sz="2400" b="1" dirty="0" err="1" smtClean="0">
                <a:solidFill>
                  <a:schemeClr val="bg1"/>
                </a:solidFill>
              </a:rPr>
              <a:t>demned</a:t>
            </a:r>
            <a:r>
              <a:rPr lang="en-US" sz="2400" b="1" dirty="0">
                <a:solidFill>
                  <a:schemeClr val="bg1"/>
                </a:solidFill>
              </a:rPr>
              <a:t>, what could he </a:t>
            </a:r>
            <a:r>
              <a:rPr lang="en-US" sz="2400" b="1" dirty="0" smtClean="0">
                <a:solidFill>
                  <a:schemeClr val="bg1"/>
                </a:solidFill>
              </a:rPr>
              <a:t>do?</a:t>
            </a:r>
          </a:p>
          <a:p>
            <a:pPr marL="0" indent="0">
              <a:lnSpc>
                <a:spcPct val="100000"/>
              </a:lnSpc>
              <a:spcBef>
                <a:spcPts val="0"/>
              </a:spcBef>
              <a:buNone/>
              <a:tabLst>
                <a:tab pos="231775" algn="l"/>
              </a:tabLst>
            </a:pPr>
            <a:r>
              <a:rPr lang="en-US" sz="2400" b="1" dirty="0">
                <a:solidFill>
                  <a:schemeClr val="bg1"/>
                </a:solidFill>
              </a:rPr>
              <a:t>	</a:t>
            </a:r>
            <a:r>
              <a:rPr lang="en-US" sz="2400" b="1" dirty="0" smtClean="0">
                <a:solidFill>
                  <a:schemeClr val="bg1"/>
                </a:solidFill>
              </a:rPr>
              <a:t>	Keeping </a:t>
            </a:r>
            <a:r>
              <a:rPr lang="en-US" sz="2400" b="1" dirty="0">
                <a:solidFill>
                  <a:schemeClr val="bg1"/>
                </a:solidFill>
              </a:rPr>
              <a:t>the law was no longer an option because he had violated it and “because by the works of the law shall no flesh be justified in his sight” (</a:t>
            </a:r>
            <a:r>
              <a:rPr lang="en-US" sz="2400" b="1" dirty="0" smtClean="0">
                <a:solidFill>
                  <a:srgbClr val="FFFF00"/>
                </a:solidFill>
              </a:rPr>
              <a:t>Romans </a:t>
            </a:r>
            <a:r>
              <a:rPr lang="en-US" sz="2400" b="1" dirty="0">
                <a:solidFill>
                  <a:srgbClr val="FFFF00"/>
                </a:solidFill>
              </a:rPr>
              <a:t>3:20</a:t>
            </a:r>
            <a:r>
              <a:rPr lang="en-US" sz="2400" b="1" dirty="0" smtClean="0">
                <a:solidFill>
                  <a:schemeClr val="bg1"/>
                </a:solidFill>
              </a:rPr>
              <a:t>).</a:t>
            </a:r>
          </a:p>
          <a:p>
            <a:pPr marL="0" indent="0">
              <a:lnSpc>
                <a:spcPts val="2800"/>
              </a:lnSpc>
              <a:spcBef>
                <a:spcPts val="600"/>
              </a:spcBef>
              <a:buNone/>
              <a:tabLst>
                <a:tab pos="231775" algn="l"/>
              </a:tabLst>
            </a:pPr>
            <a:r>
              <a:rPr lang="en-US" sz="2400" b="1" dirty="0">
                <a:solidFill>
                  <a:srgbClr val="FFFF00"/>
                </a:solidFill>
              </a:rPr>
              <a:t>	</a:t>
            </a:r>
            <a:r>
              <a:rPr lang="en-US" sz="2400" b="1" dirty="0" smtClean="0">
                <a:solidFill>
                  <a:srgbClr val="FFFF00"/>
                </a:solidFill>
              </a:rPr>
              <a:t>TESTIFIED </a:t>
            </a:r>
            <a:r>
              <a:rPr lang="en-US" sz="2400" b="1" dirty="0">
                <a:solidFill>
                  <a:srgbClr val="FFFF00"/>
                </a:solidFill>
              </a:rPr>
              <a:t>BY THE LAW AND THE PROPHETS</a:t>
            </a:r>
          </a:p>
          <a:p>
            <a:pPr marL="0" indent="0">
              <a:lnSpc>
                <a:spcPct val="100000"/>
              </a:lnSpc>
              <a:spcBef>
                <a:spcPts val="0"/>
              </a:spcBef>
              <a:buNone/>
              <a:tabLst>
                <a:tab pos="231775" algn="l"/>
              </a:tabLst>
            </a:pPr>
            <a:r>
              <a:rPr lang="en-US" sz="2400" b="1" dirty="0">
                <a:solidFill>
                  <a:schemeClr val="bg1"/>
                </a:solidFill>
              </a:rPr>
              <a:t>	</a:t>
            </a:r>
            <a:r>
              <a:rPr lang="en-US" sz="2400" b="1" dirty="0" smtClean="0">
                <a:solidFill>
                  <a:srgbClr val="FFFF00"/>
                </a:solidFill>
              </a:rPr>
              <a:t>Galatians 3:8-14 </a:t>
            </a:r>
            <a:r>
              <a:rPr lang="en-US" sz="2400" b="1" dirty="0">
                <a:solidFill>
                  <a:schemeClr val="bg1"/>
                </a:solidFill>
              </a:rPr>
              <a:t>gives us examples of this</a:t>
            </a:r>
            <a:r>
              <a:rPr lang="en-US" sz="2400" b="1" dirty="0" smtClean="0">
                <a:solidFill>
                  <a:schemeClr val="bg1"/>
                </a:solidFill>
              </a:rPr>
              <a:t>:</a:t>
            </a:r>
          </a:p>
          <a:p>
            <a:pPr marL="0" indent="0">
              <a:lnSpc>
                <a:spcPts val="2800"/>
              </a:lnSpc>
              <a:spcBef>
                <a:spcPts val="0"/>
              </a:spcBef>
              <a:buNone/>
              <a:tabLst>
                <a:tab pos="231775" algn="l"/>
                <a:tab pos="457200" algn="l"/>
              </a:tabLst>
            </a:pPr>
            <a:r>
              <a:rPr lang="en-US" sz="2400" b="1" dirty="0">
                <a:solidFill>
                  <a:schemeClr val="bg1"/>
                </a:solidFill>
              </a:rPr>
              <a:t>			</a:t>
            </a:r>
            <a:r>
              <a:rPr lang="en-US" sz="2400" b="1" i="1" dirty="0" smtClean="0">
                <a:solidFill>
                  <a:schemeClr val="bg1"/>
                </a:solidFill>
              </a:rPr>
              <a:t>And </a:t>
            </a:r>
            <a:r>
              <a:rPr lang="en-US" sz="2400" b="1" i="1" dirty="0">
                <a:solidFill>
                  <a:schemeClr val="bg1"/>
                </a:solidFill>
              </a:rPr>
              <a:t>the scripture, foreseeing that God would justify the Gentiles by faith, preached the gospel beforehand unto Abraham, saying, In thee shall all the nations be </a:t>
            </a:r>
            <a:r>
              <a:rPr lang="en-US" sz="2400" b="1" i="1" dirty="0" smtClean="0">
                <a:solidFill>
                  <a:schemeClr val="bg1"/>
                </a:solidFill>
              </a:rPr>
              <a:t>blessed.</a:t>
            </a:r>
          </a:p>
          <a:p>
            <a:pPr marL="0" indent="0">
              <a:lnSpc>
                <a:spcPts val="2800"/>
              </a:lnSpc>
              <a:spcBef>
                <a:spcPts val="0"/>
              </a:spcBef>
              <a:buNone/>
              <a:tabLst>
                <a:tab pos="231775" algn="l"/>
                <a:tab pos="457200" algn="l"/>
              </a:tabLst>
            </a:pPr>
            <a:r>
              <a:rPr lang="en-US" sz="2400" b="1" i="1" dirty="0">
                <a:solidFill>
                  <a:schemeClr val="bg1"/>
                </a:solidFill>
              </a:rPr>
              <a:t>	</a:t>
            </a:r>
            <a:r>
              <a:rPr lang="en-US" sz="2400" b="1" i="1" dirty="0" smtClean="0">
                <a:solidFill>
                  <a:schemeClr val="bg1"/>
                </a:solidFill>
              </a:rPr>
              <a:t>	9  </a:t>
            </a:r>
            <a:r>
              <a:rPr lang="en-US" sz="2400" b="1" i="1" dirty="0">
                <a:solidFill>
                  <a:schemeClr val="bg1"/>
                </a:solidFill>
              </a:rPr>
              <a:t>So then they that are of faith are blessed with the faithful Abraham. </a:t>
            </a:r>
            <a:r>
              <a:rPr lang="en-US" sz="2400" b="1" i="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32139310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77638"/>
            <a:ext cx="8917660" cy="1561381"/>
          </a:xfrm>
        </p:spPr>
        <p:txBody>
          <a:bodyPr anchor="t">
            <a:noAutofit/>
          </a:bodyPr>
          <a:lstStyle/>
          <a:p>
            <a:pPr>
              <a:lnSpc>
                <a:spcPts val="2800"/>
              </a:lnSpc>
              <a:tabLst>
                <a:tab pos="231775" algn="l"/>
              </a:tabLst>
            </a:pPr>
            <a:r>
              <a:rPr lang="en-US" sz="2400" b="1" dirty="0">
                <a:solidFill>
                  <a:schemeClr val="bg1"/>
                </a:solidFill>
                <a:latin typeface="+mn-lt"/>
              </a:rPr>
              <a:t>		</a:t>
            </a:r>
            <a:r>
              <a:rPr lang="en-US" sz="2400" b="1" i="1" dirty="0">
                <a:solidFill>
                  <a:schemeClr val="bg1"/>
                </a:solidFill>
                <a:latin typeface="+mn-lt"/>
              </a:rPr>
              <a:t>10  For as many as are of the works of the law are under a curse: for it is written, Cursed is every one who </a:t>
            </a:r>
            <a:r>
              <a:rPr lang="en-US" sz="2400" b="1" i="1" dirty="0" err="1">
                <a:solidFill>
                  <a:schemeClr val="bg1"/>
                </a:solidFill>
                <a:latin typeface="+mn-lt"/>
              </a:rPr>
              <a:t>continueth</a:t>
            </a:r>
            <a:r>
              <a:rPr lang="en-US" sz="2400" b="1" i="1" dirty="0">
                <a:solidFill>
                  <a:schemeClr val="bg1"/>
                </a:solidFill>
                <a:latin typeface="+mn-lt"/>
              </a:rPr>
              <a:t> not in all things that are written in the book of the law, to do them. ....</a:t>
            </a:r>
          </a:p>
        </p:txBody>
      </p:sp>
      <p:sp>
        <p:nvSpPr>
          <p:cNvPr id="3" name="Content Placeholder 2"/>
          <p:cNvSpPr>
            <a:spLocks noGrp="1"/>
          </p:cNvSpPr>
          <p:nvPr>
            <p:ph idx="1"/>
          </p:nvPr>
        </p:nvSpPr>
        <p:spPr>
          <a:xfrm>
            <a:off x="70339" y="1552756"/>
            <a:ext cx="8852931" cy="5244860"/>
          </a:xfrm>
        </p:spPr>
        <p:txBody>
          <a:bodyPr>
            <a:normAutofit fontScale="92500" lnSpcReduction="10000"/>
          </a:bodyPr>
          <a:lstStyle/>
          <a:p>
            <a:pPr marL="0" indent="0">
              <a:lnSpc>
                <a:spcPct val="110000"/>
              </a:lnSpc>
              <a:spcBef>
                <a:spcPts val="0"/>
              </a:spcBef>
              <a:buNone/>
              <a:tabLst>
                <a:tab pos="231775" algn="l"/>
              </a:tabLst>
            </a:pPr>
            <a:r>
              <a:rPr lang="en-US" sz="2400" b="1" i="1" dirty="0">
                <a:solidFill>
                  <a:schemeClr val="bg1"/>
                </a:solidFill>
              </a:rPr>
              <a:t>		</a:t>
            </a:r>
            <a:r>
              <a:rPr lang="en-US" sz="2400" b="1" i="1" dirty="0" smtClean="0">
                <a:solidFill>
                  <a:schemeClr val="bg1"/>
                </a:solidFill>
              </a:rPr>
              <a:t>11  </a:t>
            </a:r>
            <a:r>
              <a:rPr lang="en-US" sz="2400" b="1" i="1" dirty="0">
                <a:solidFill>
                  <a:schemeClr val="bg1"/>
                </a:solidFill>
              </a:rPr>
              <a:t>Now that no man is justified by the law before God, is evident: for, The righteous shall live by faith; 12  and the law is not of faith; but, He that doeth them shall live in them. 13  Christ redeemed us from the curse of the law, having become a curse for us; for it is written, Cursed is every one that </a:t>
            </a:r>
            <a:r>
              <a:rPr lang="en-US" sz="2400" b="1" i="1" dirty="0" err="1">
                <a:solidFill>
                  <a:schemeClr val="bg1"/>
                </a:solidFill>
              </a:rPr>
              <a:t>hangeth</a:t>
            </a:r>
            <a:r>
              <a:rPr lang="en-US" sz="2400" b="1" i="1" dirty="0">
                <a:solidFill>
                  <a:schemeClr val="bg1"/>
                </a:solidFill>
              </a:rPr>
              <a:t> on a tree</a:t>
            </a:r>
            <a:r>
              <a:rPr lang="en-US" sz="2400" b="1" i="1" dirty="0" smtClean="0">
                <a:solidFill>
                  <a:schemeClr val="bg1"/>
                </a:solidFill>
              </a:rPr>
              <a:t>:</a:t>
            </a:r>
          </a:p>
          <a:p>
            <a:pPr marL="0" indent="0">
              <a:lnSpc>
                <a:spcPct val="110000"/>
              </a:lnSpc>
              <a:spcBef>
                <a:spcPts val="0"/>
              </a:spcBef>
              <a:buNone/>
              <a:tabLst>
                <a:tab pos="231775" algn="l"/>
              </a:tabLst>
            </a:pPr>
            <a:r>
              <a:rPr lang="en-US" sz="2400" b="1" i="1" dirty="0">
                <a:solidFill>
                  <a:schemeClr val="bg1"/>
                </a:solidFill>
              </a:rPr>
              <a:t>		</a:t>
            </a:r>
            <a:r>
              <a:rPr lang="en-US" sz="2400" b="1" i="1" dirty="0" smtClean="0">
                <a:solidFill>
                  <a:schemeClr val="bg1"/>
                </a:solidFill>
              </a:rPr>
              <a:t>14 </a:t>
            </a:r>
            <a:r>
              <a:rPr lang="en-US" sz="2400" b="1" i="1" dirty="0">
                <a:solidFill>
                  <a:schemeClr val="bg1"/>
                </a:solidFill>
              </a:rPr>
              <a:t>that upon the Gentiles might come the blessing of Abraham in Christ Jesus; that we might receive the promise of the Spirit through faith (see </a:t>
            </a:r>
            <a:r>
              <a:rPr lang="en-US" sz="2400" b="1" i="1" dirty="0">
                <a:solidFill>
                  <a:srgbClr val="FFFF00"/>
                </a:solidFill>
              </a:rPr>
              <a:t>Acts 2:38,39</a:t>
            </a:r>
            <a:r>
              <a:rPr lang="en-US" sz="2400" b="1" i="1" dirty="0">
                <a:solidFill>
                  <a:schemeClr val="bg1"/>
                </a:solidFill>
              </a:rPr>
              <a:t>).</a:t>
            </a:r>
          </a:p>
          <a:p>
            <a:pPr marL="0" indent="0">
              <a:lnSpc>
                <a:spcPct val="110000"/>
              </a:lnSpc>
              <a:spcBef>
                <a:spcPts val="0"/>
              </a:spcBef>
              <a:buNone/>
              <a:tabLst>
                <a:tab pos="231775" algn="l"/>
              </a:tabLst>
            </a:pPr>
            <a:r>
              <a:rPr lang="en-US" sz="2400" b="1" i="1" dirty="0">
                <a:solidFill>
                  <a:schemeClr val="bg1"/>
                </a:solidFill>
              </a:rPr>
              <a:t>	</a:t>
            </a:r>
            <a:r>
              <a:rPr lang="en-US" sz="2400" b="1" dirty="0" smtClean="0">
                <a:solidFill>
                  <a:srgbClr val="FFFF00"/>
                </a:solidFill>
              </a:rPr>
              <a:t>Romans </a:t>
            </a:r>
            <a:r>
              <a:rPr lang="en-US" sz="2400" b="1" dirty="0">
                <a:solidFill>
                  <a:srgbClr val="FFFF00"/>
                </a:solidFill>
              </a:rPr>
              <a:t>15:</a:t>
            </a:r>
            <a:r>
              <a:rPr lang="en-US" sz="2400" b="1" dirty="0">
                <a:solidFill>
                  <a:schemeClr val="bg1"/>
                </a:solidFill>
              </a:rPr>
              <a:t>4</a:t>
            </a:r>
            <a:r>
              <a:rPr lang="en-US" sz="2400" b="1" i="1" dirty="0">
                <a:solidFill>
                  <a:schemeClr val="bg1"/>
                </a:solidFill>
              </a:rPr>
              <a:t>, For whatsoever things were written aforetime were written for our learning, that through patience and through comfort of the scriptures we might have hope.</a:t>
            </a:r>
          </a:p>
          <a:p>
            <a:pPr marL="0" indent="0">
              <a:lnSpc>
                <a:spcPct val="110000"/>
              </a:lnSpc>
              <a:spcBef>
                <a:spcPts val="0"/>
              </a:spcBef>
              <a:buNone/>
              <a:tabLst>
                <a:tab pos="231775" algn="l"/>
              </a:tabLst>
            </a:pPr>
            <a:r>
              <a:rPr lang="en-US" sz="2400" b="1" dirty="0">
                <a:solidFill>
                  <a:srgbClr val="FFFF00"/>
                </a:solidFill>
              </a:rPr>
              <a:t>    </a:t>
            </a:r>
            <a:r>
              <a:rPr lang="en-US" sz="2400" b="1" dirty="0" smtClean="0">
                <a:solidFill>
                  <a:srgbClr val="FFFF00"/>
                </a:solidFill>
              </a:rPr>
              <a:t>Luke </a:t>
            </a:r>
            <a:r>
              <a:rPr lang="en-US" sz="2400" b="1" dirty="0">
                <a:solidFill>
                  <a:srgbClr val="FFFF00"/>
                </a:solidFill>
              </a:rPr>
              <a:t>24:44</a:t>
            </a:r>
            <a:r>
              <a:rPr lang="en-US" sz="2400" b="1" i="1" dirty="0">
                <a:solidFill>
                  <a:schemeClr val="bg1"/>
                </a:solidFill>
              </a:rPr>
              <a:t>, and he said unto them, These are my words which I </a:t>
            </a:r>
            <a:r>
              <a:rPr lang="en-US" sz="2400" b="1" i="1" dirty="0" err="1">
                <a:solidFill>
                  <a:schemeClr val="bg1"/>
                </a:solidFill>
              </a:rPr>
              <a:t>spake</a:t>
            </a:r>
            <a:r>
              <a:rPr lang="en-US" sz="2400" b="1" i="1" dirty="0">
                <a:solidFill>
                  <a:schemeClr val="bg1"/>
                </a:solidFill>
              </a:rPr>
              <a:t> unto you, while I was yet with you, that all things must needs be fulfilled, which are written </a:t>
            </a:r>
            <a:r>
              <a:rPr lang="en-US" sz="2400" b="1" i="1" dirty="0" smtClean="0">
                <a:solidFill>
                  <a:schemeClr val="bg1"/>
                </a:solidFill>
              </a:rPr>
              <a:t>.... </a:t>
            </a:r>
            <a:endParaRPr lang="en-US" sz="2400" b="1" dirty="0">
              <a:solidFill>
                <a:schemeClr val="bg1"/>
              </a:solidFill>
            </a:endParaRPr>
          </a:p>
        </p:txBody>
      </p:sp>
    </p:spTree>
    <p:extLst>
      <p:ext uri="{BB962C8B-B14F-4D97-AF65-F5344CB8AC3E}">
        <p14:creationId xmlns:p14="http://schemas.microsoft.com/office/powerpoint/2010/main" val="42260977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904674"/>
          </a:xfrm>
        </p:spPr>
        <p:txBody>
          <a:bodyPr anchor="t">
            <a:noAutofit/>
          </a:bodyPr>
          <a:lstStyle/>
          <a:p>
            <a:pPr>
              <a:lnSpc>
                <a:spcPct val="100000"/>
              </a:lnSpc>
              <a:spcBef>
                <a:spcPts val="0"/>
              </a:spcBef>
              <a:tabLst>
                <a:tab pos="231775" algn="l"/>
              </a:tabLst>
            </a:pPr>
            <a:r>
              <a:rPr lang="en-US" sz="2400" b="1" i="1" dirty="0">
                <a:solidFill>
                  <a:schemeClr val="bg1"/>
                </a:solidFill>
              </a:rPr>
              <a:t>in the law of Moses, </a:t>
            </a:r>
            <a:r>
              <a:rPr lang="en-US" sz="2400" b="1" i="1" dirty="0" smtClean="0">
                <a:solidFill>
                  <a:schemeClr val="bg1"/>
                </a:solidFill>
              </a:rPr>
              <a:t>and </a:t>
            </a:r>
            <a:r>
              <a:rPr lang="en-US" sz="2400" b="1" i="1" dirty="0">
                <a:solidFill>
                  <a:schemeClr val="bg1"/>
                </a:solidFill>
              </a:rPr>
              <a:t>the prophets, and the psalms, concerning me. </a:t>
            </a:r>
            <a:br>
              <a:rPr lang="en-US" sz="2400" b="1" i="1" dirty="0">
                <a:solidFill>
                  <a:schemeClr val="bg1"/>
                </a:solidFill>
              </a:rPr>
            </a:br>
            <a:endParaRPr lang="en-US" sz="2400" b="1" dirty="0">
              <a:solidFill>
                <a:schemeClr val="bg1"/>
              </a:solidFill>
            </a:endParaRPr>
          </a:p>
        </p:txBody>
      </p:sp>
      <p:sp>
        <p:nvSpPr>
          <p:cNvPr id="3" name="Content Placeholder 2"/>
          <p:cNvSpPr>
            <a:spLocks noGrp="1"/>
          </p:cNvSpPr>
          <p:nvPr>
            <p:ph idx="1"/>
          </p:nvPr>
        </p:nvSpPr>
        <p:spPr>
          <a:xfrm>
            <a:off x="70339" y="992038"/>
            <a:ext cx="8852931" cy="5762445"/>
          </a:xfrm>
        </p:spPr>
        <p:txBody>
          <a:bodyPr>
            <a:normAutofit/>
          </a:bodyPr>
          <a:lstStyle/>
          <a:p>
            <a:pPr marL="0" indent="0">
              <a:lnSpc>
                <a:spcPts val="2800"/>
              </a:lnSpc>
              <a:spcBef>
                <a:spcPts val="0"/>
              </a:spcBef>
              <a:buNone/>
              <a:tabLst>
                <a:tab pos="231775" algn="l"/>
              </a:tabLst>
            </a:pPr>
            <a:r>
              <a:rPr lang="en-US" sz="2400" b="1" dirty="0">
                <a:solidFill>
                  <a:schemeClr val="bg1"/>
                </a:solidFill>
              </a:rPr>
              <a:t> Therefore, upon rejecting Christ the unbelieving </a:t>
            </a:r>
            <a:r>
              <a:rPr lang="en-US" sz="2400" b="1" dirty="0" smtClean="0">
                <a:solidFill>
                  <a:schemeClr val="bg1"/>
                </a:solidFill>
              </a:rPr>
              <a:t>Jews re-</a:t>
            </a:r>
            <a:r>
              <a:rPr lang="en-US" sz="2400" b="1" dirty="0" err="1" smtClean="0">
                <a:solidFill>
                  <a:schemeClr val="bg1"/>
                </a:solidFill>
              </a:rPr>
              <a:t>jected</a:t>
            </a:r>
            <a:r>
              <a:rPr lang="en-US" sz="2400" b="1" dirty="0" smtClean="0">
                <a:solidFill>
                  <a:schemeClr val="bg1"/>
                </a:solidFill>
              </a:rPr>
              <a:t> </a:t>
            </a:r>
            <a:r>
              <a:rPr lang="en-US" sz="2400" b="1" dirty="0">
                <a:solidFill>
                  <a:schemeClr val="bg1"/>
                </a:solidFill>
              </a:rPr>
              <a:t>their prophets and even the Law of Moses that spoke of the coming Christ (</a:t>
            </a:r>
            <a:r>
              <a:rPr lang="en-US" sz="2400" b="1" dirty="0">
                <a:solidFill>
                  <a:srgbClr val="FFFF00"/>
                </a:solidFill>
              </a:rPr>
              <a:t>Jn. 5:39</a:t>
            </a:r>
            <a:r>
              <a:rPr lang="en-US" sz="2400" b="1" dirty="0">
                <a:solidFill>
                  <a:schemeClr val="bg1"/>
                </a:solidFill>
              </a:rPr>
              <a:t>, </a:t>
            </a:r>
            <a:r>
              <a:rPr lang="en-US" sz="2400" b="1" i="1" dirty="0">
                <a:solidFill>
                  <a:schemeClr val="bg1"/>
                </a:solidFill>
              </a:rPr>
              <a:t>and these Scriptures bear witness of me</a:t>
            </a:r>
            <a:r>
              <a:rPr lang="en-US" sz="2400" b="1" dirty="0">
                <a:solidFill>
                  <a:schemeClr val="bg1"/>
                </a:solidFill>
              </a:rPr>
              <a:t>). </a:t>
            </a:r>
          </a:p>
          <a:p>
            <a:pPr marL="0" indent="0">
              <a:lnSpc>
                <a:spcPts val="2800"/>
              </a:lnSpc>
              <a:spcBef>
                <a:spcPts val="0"/>
              </a:spcBef>
              <a:buNone/>
              <a:tabLst>
                <a:tab pos="231775" algn="l"/>
              </a:tabLst>
            </a:pPr>
            <a:r>
              <a:rPr lang="en-US" sz="2400" b="1" dirty="0">
                <a:solidFill>
                  <a:schemeClr val="bg1"/>
                </a:solidFill>
              </a:rPr>
              <a:t>	Many are the texts of the Old Testament that speak of the coming Christ. Some are cited in various New Testament passages</a:t>
            </a:r>
            <a:r>
              <a:rPr lang="en-US" sz="2400" b="1" dirty="0" smtClean="0">
                <a:solidFill>
                  <a:schemeClr val="bg1"/>
                </a:solidFill>
              </a:rPr>
              <a:t>.</a:t>
            </a:r>
          </a:p>
          <a:p>
            <a:pPr marL="0" indent="0">
              <a:lnSpc>
                <a:spcPts val="2800"/>
              </a:lnSpc>
              <a:spcBef>
                <a:spcPts val="1200"/>
              </a:spcBef>
              <a:buNone/>
              <a:tabLst>
                <a:tab pos="231775" algn="l"/>
              </a:tabLst>
            </a:pPr>
            <a:r>
              <a:rPr lang="en-US" sz="2400" b="1" dirty="0">
                <a:solidFill>
                  <a:srgbClr val="FFFF00"/>
                </a:solidFill>
              </a:rPr>
              <a:t>THE RIGHTEOUSNESS OF GOD APART FROM THE LAW OF </a:t>
            </a:r>
            <a:r>
              <a:rPr lang="en-US" sz="2400" b="1" dirty="0" smtClean="0">
                <a:solidFill>
                  <a:srgbClr val="FFFF00"/>
                </a:solidFill>
              </a:rPr>
              <a:t>MOSES</a:t>
            </a:r>
          </a:p>
          <a:p>
            <a:pPr marL="0" indent="0">
              <a:lnSpc>
                <a:spcPts val="2800"/>
              </a:lnSpc>
              <a:spcBef>
                <a:spcPts val="0"/>
              </a:spcBef>
              <a:buNone/>
              <a:tabLst>
                <a:tab pos="231775" algn="l"/>
              </a:tabLst>
            </a:pPr>
            <a:r>
              <a:rPr lang="en-US" sz="2400" b="1" i="1" dirty="0">
                <a:solidFill>
                  <a:srgbClr val="FFFF00"/>
                </a:solidFill>
              </a:rPr>
              <a:t>	</a:t>
            </a:r>
            <a:r>
              <a:rPr lang="en-US" sz="2400" b="1" dirty="0" smtClean="0">
                <a:solidFill>
                  <a:srgbClr val="FFFF00"/>
                </a:solidFill>
              </a:rPr>
              <a:t>Romans </a:t>
            </a:r>
            <a:r>
              <a:rPr lang="en-US" sz="2400" b="1" dirty="0">
                <a:solidFill>
                  <a:srgbClr val="FFFF00"/>
                </a:solidFill>
              </a:rPr>
              <a:t>3:21-23</a:t>
            </a:r>
            <a:r>
              <a:rPr lang="en-US" sz="2400" b="1" i="1" dirty="0">
                <a:solidFill>
                  <a:schemeClr val="bg1"/>
                </a:solidFill>
              </a:rPr>
              <a:t>, But now apart from the law a </a:t>
            </a:r>
            <a:r>
              <a:rPr lang="en-US" sz="2400" b="1" i="1" dirty="0" smtClean="0">
                <a:solidFill>
                  <a:schemeClr val="bg1"/>
                </a:solidFill>
              </a:rPr>
              <a:t>righteous-ness </a:t>
            </a:r>
            <a:r>
              <a:rPr lang="en-US" sz="2400" b="1" i="1" dirty="0">
                <a:solidFill>
                  <a:schemeClr val="bg1"/>
                </a:solidFill>
              </a:rPr>
              <a:t>of God hath been manifested, being witnessed by the law and the prophets; ....</a:t>
            </a:r>
          </a:p>
          <a:p>
            <a:pPr marL="0" indent="0">
              <a:lnSpc>
                <a:spcPts val="2800"/>
              </a:lnSpc>
              <a:spcBef>
                <a:spcPts val="0"/>
              </a:spcBef>
              <a:buNone/>
              <a:tabLst>
                <a:tab pos="231775" algn="l"/>
              </a:tabLst>
            </a:pPr>
            <a:r>
              <a:rPr lang="en-US" sz="2400" b="1" i="1" dirty="0">
                <a:solidFill>
                  <a:schemeClr val="bg1"/>
                </a:solidFill>
              </a:rPr>
              <a:t>	22  even the righteousness of God through faith in Jesus Christ unto all them that believe; for there is no distinction;  23  for all have sinned, and fall short of the glory of God</a:t>
            </a:r>
            <a:r>
              <a:rPr lang="en-US" sz="2400" b="1" i="1" dirty="0" smtClean="0">
                <a:solidFill>
                  <a:schemeClr val="bg1"/>
                </a:solidFill>
              </a:rPr>
              <a:t>.</a:t>
            </a:r>
            <a:endParaRPr lang="en-US" sz="2400" b="1" dirty="0">
              <a:solidFill>
                <a:srgbClr val="FFFF00"/>
              </a:solidFill>
            </a:endParaRPr>
          </a:p>
        </p:txBody>
      </p:sp>
    </p:spTree>
    <p:extLst>
      <p:ext uri="{BB962C8B-B14F-4D97-AF65-F5344CB8AC3E}">
        <p14:creationId xmlns:p14="http://schemas.microsoft.com/office/powerpoint/2010/main" val="32653504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1344621"/>
          </a:xfrm>
        </p:spPr>
        <p:txBody>
          <a:bodyPr anchor="t">
            <a:noAutofit/>
          </a:bodyPr>
          <a:lstStyle/>
          <a:p>
            <a:pPr>
              <a:lnSpc>
                <a:spcPts val="2800"/>
              </a:lnSpc>
              <a:tabLst>
                <a:tab pos="231775" algn="l"/>
              </a:tabLst>
            </a:pPr>
            <a:r>
              <a:rPr lang="en-US" sz="2400" b="1" dirty="0">
                <a:solidFill>
                  <a:schemeClr val="bg1"/>
                </a:solidFill>
                <a:latin typeface="+mn-lt"/>
              </a:rPr>
              <a:t>	The term “righteousness of God” does not refer to God’s character; of course he is righteous, but to his plan of </a:t>
            </a:r>
            <a:r>
              <a:rPr lang="en-US" sz="2400" b="1" dirty="0" err="1" smtClean="0">
                <a:solidFill>
                  <a:schemeClr val="bg1"/>
                </a:solidFill>
                <a:latin typeface="+mn-lt"/>
              </a:rPr>
              <a:t>sal-vation</a:t>
            </a:r>
            <a:r>
              <a:rPr lang="en-US" sz="2400" b="1" dirty="0" smtClean="0">
                <a:solidFill>
                  <a:schemeClr val="bg1"/>
                </a:solidFill>
                <a:latin typeface="+mn-lt"/>
              </a:rPr>
              <a:t> </a:t>
            </a:r>
            <a:r>
              <a:rPr lang="en-US" sz="2400" b="1" dirty="0">
                <a:solidFill>
                  <a:schemeClr val="bg1"/>
                </a:solidFill>
                <a:latin typeface="+mn-lt"/>
              </a:rPr>
              <a:t>designed to make a sinner a saint (a </a:t>
            </a:r>
            <a:r>
              <a:rPr lang="en-US" sz="2400" b="1" dirty="0" smtClean="0">
                <a:solidFill>
                  <a:schemeClr val="bg1"/>
                </a:solidFill>
                <a:latin typeface="+mn-lt"/>
              </a:rPr>
              <a:t>set-aside-one</a:t>
            </a:r>
            <a:r>
              <a:rPr lang="en-US" sz="2400" b="1" dirty="0" smtClean="0">
                <a:solidFill>
                  <a:schemeClr val="bg1"/>
                </a:solidFill>
                <a:latin typeface="+mn-lt"/>
              </a:rPr>
              <a:t>).</a:t>
            </a:r>
            <a:endParaRPr lang="en-US" sz="2400" b="1" dirty="0">
              <a:solidFill>
                <a:schemeClr val="bg1"/>
              </a:solidFill>
              <a:latin typeface="+mn-lt"/>
            </a:endParaRPr>
          </a:p>
        </p:txBody>
      </p:sp>
      <p:sp>
        <p:nvSpPr>
          <p:cNvPr id="3" name="Content Placeholder 2"/>
          <p:cNvSpPr>
            <a:spLocks noGrp="1"/>
          </p:cNvSpPr>
          <p:nvPr>
            <p:ph idx="1"/>
          </p:nvPr>
        </p:nvSpPr>
        <p:spPr>
          <a:xfrm>
            <a:off x="70339" y="1371601"/>
            <a:ext cx="8852931" cy="4770408"/>
          </a:xfrm>
        </p:spPr>
        <p:txBody>
          <a:bodyPr>
            <a:normAutofit/>
          </a:bodyPr>
          <a:lstStyle/>
          <a:p>
            <a:pPr marL="0" indent="0">
              <a:lnSpc>
                <a:spcPts val="2800"/>
              </a:lnSpc>
              <a:spcBef>
                <a:spcPts val="0"/>
              </a:spcBef>
              <a:buNone/>
              <a:tabLst>
                <a:tab pos="231775" algn="l"/>
              </a:tabLst>
            </a:pPr>
            <a:r>
              <a:rPr lang="en-US" sz="2400" b="1" dirty="0">
                <a:solidFill>
                  <a:schemeClr val="bg1"/>
                </a:solidFill>
              </a:rPr>
              <a:t>		The “righteousness of God” manifests that the sinner is condemned and then provides salvation for him.</a:t>
            </a:r>
          </a:p>
          <a:p>
            <a:pPr marL="0" indent="0">
              <a:lnSpc>
                <a:spcPts val="2800"/>
              </a:lnSpc>
              <a:spcBef>
                <a:spcPts val="0"/>
              </a:spcBef>
              <a:buNone/>
              <a:tabLst>
                <a:tab pos="231775" algn="l"/>
              </a:tabLst>
            </a:pPr>
            <a:r>
              <a:rPr lang="en-US" sz="2400" b="1" dirty="0">
                <a:solidFill>
                  <a:schemeClr val="bg1"/>
                </a:solidFill>
              </a:rPr>
              <a:t>	Compare </a:t>
            </a:r>
            <a:r>
              <a:rPr lang="en-US" sz="2400" b="1" dirty="0" smtClean="0">
                <a:solidFill>
                  <a:srgbClr val="FFFF00"/>
                </a:solidFill>
              </a:rPr>
              <a:t>Romans </a:t>
            </a:r>
            <a:r>
              <a:rPr lang="en-US" sz="2400" b="1" dirty="0">
                <a:solidFill>
                  <a:srgbClr val="FFFF00"/>
                </a:solidFill>
              </a:rPr>
              <a:t>10:2,3, </a:t>
            </a:r>
            <a:r>
              <a:rPr lang="en-US" sz="2400" b="1" i="1" dirty="0">
                <a:solidFill>
                  <a:schemeClr val="bg1"/>
                </a:solidFill>
              </a:rPr>
              <a:t>For I bear them witness that they have a zeal for God, but not according to knowledge. 3  For being ignorant of God's righteousness, and seeking to establish their own, they did not subject themselves to the righteousness of God.</a:t>
            </a:r>
          </a:p>
          <a:p>
            <a:pPr marL="0" indent="0">
              <a:lnSpc>
                <a:spcPts val="2800"/>
              </a:lnSpc>
              <a:spcBef>
                <a:spcPts val="0"/>
              </a:spcBef>
              <a:buNone/>
              <a:tabLst>
                <a:tab pos="231775" algn="l"/>
              </a:tabLst>
            </a:pPr>
            <a:r>
              <a:rPr lang="en-US" sz="2400" b="1" dirty="0">
                <a:solidFill>
                  <a:schemeClr val="bg1"/>
                </a:solidFill>
              </a:rPr>
              <a:t>		Upon rejecting the righteousness of God, exactly what did they reject or ignore?</a:t>
            </a:r>
          </a:p>
          <a:p>
            <a:pPr marL="0" indent="0">
              <a:lnSpc>
                <a:spcPts val="2800"/>
              </a:lnSpc>
              <a:spcBef>
                <a:spcPts val="0"/>
              </a:spcBef>
              <a:buNone/>
              <a:tabLst>
                <a:tab pos="231775" algn="l"/>
              </a:tabLst>
            </a:pPr>
            <a:r>
              <a:rPr lang="en-US" sz="2400" b="1" dirty="0">
                <a:solidFill>
                  <a:schemeClr val="bg1"/>
                </a:solidFill>
              </a:rPr>
              <a:t>	They rejected the gospel! They ignored the gospel, the means that God uses to justify the sinner, </a:t>
            </a:r>
            <a:r>
              <a:rPr lang="en-US" sz="2400" b="1" i="1" dirty="0" smtClean="0">
                <a:solidFill>
                  <a:schemeClr val="bg1"/>
                </a:solidFill>
              </a:rPr>
              <a:t>even </a:t>
            </a:r>
            <a:r>
              <a:rPr lang="en-US" sz="2400" b="1" i="1" dirty="0">
                <a:solidFill>
                  <a:schemeClr val="bg1"/>
                </a:solidFill>
              </a:rPr>
              <a:t>the righteousness of God through faith in Jesus Christ unto all them that believe</a:t>
            </a:r>
            <a:r>
              <a:rPr lang="en-US" sz="2400" b="1" dirty="0" smtClean="0">
                <a:solidFill>
                  <a:schemeClr val="bg1"/>
                </a:solidFill>
              </a:rPr>
              <a:t>. ....</a:t>
            </a:r>
            <a:endParaRPr lang="en-US" sz="2400" b="1" dirty="0">
              <a:solidFill>
                <a:schemeClr val="bg1"/>
              </a:solidFill>
            </a:endParaRPr>
          </a:p>
        </p:txBody>
      </p:sp>
    </p:spTree>
    <p:extLst>
      <p:ext uri="{BB962C8B-B14F-4D97-AF65-F5344CB8AC3E}">
        <p14:creationId xmlns:p14="http://schemas.microsoft.com/office/powerpoint/2010/main" val="33483151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 y="147749"/>
            <a:ext cx="8917660" cy="921926"/>
          </a:xfrm>
        </p:spPr>
        <p:txBody>
          <a:bodyPr anchor="t">
            <a:noAutofit/>
          </a:bodyPr>
          <a:lstStyle/>
          <a:p>
            <a:pPr>
              <a:lnSpc>
                <a:spcPct val="100000"/>
              </a:lnSpc>
              <a:tabLst>
                <a:tab pos="231775" algn="l"/>
              </a:tabLst>
            </a:pPr>
            <a:r>
              <a:rPr lang="en-US" sz="2400" b="1" dirty="0">
                <a:solidFill>
                  <a:schemeClr val="bg1"/>
                </a:solidFill>
                <a:latin typeface="+mn-lt"/>
              </a:rPr>
              <a:t>		They wanted to seek their own righteousness. People who do that condemn themselves.</a:t>
            </a:r>
          </a:p>
        </p:txBody>
      </p:sp>
      <p:sp>
        <p:nvSpPr>
          <p:cNvPr id="3" name="Content Placeholder 2"/>
          <p:cNvSpPr>
            <a:spLocks noGrp="1"/>
          </p:cNvSpPr>
          <p:nvPr>
            <p:ph idx="1"/>
          </p:nvPr>
        </p:nvSpPr>
        <p:spPr>
          <a:xfrm>
            <a:off x="70339" y="974785"/>
            <a:ext cx="8852931" cy="5779698"/>
          </a:xfrm>
        </p:spPr>
        <p:txBody>
          <a:bodyPr>
            <a:normAutofit/>
          </a:bodyPr>
          <a:lstStyle/>
          <a:p>
            <a:pPr marL="0" indent="0">
              <a:lnSpc>
                <a:spcPct val="100000"/>
              </a:lnSpc>
              <a:spcBef>
                <a:spcPts val="0"/>
              </a:spcBef>
              <a:buNone/>
              <a:tabLst>
                <a:tab pos="231775" algn="l"/>
              </a:tabLst>
            </a:pPr>
            <a:r>
              <a:rPr lang="en-US" sz="2400" b="1" dirty="0">
                <a:solidFill>
                  <a:srgbClr val="FFC000"/>
                </a:solidFill>
              </a:rPr>
              <a:t>Romans 3:24, </a:t>
            </a:r>
            <a:r>
              <a:rPr lang="en-US" sz="2400" b="1" dirty="0">
                <a:solidFill>
                  <a:srgbClr val="FFFF00"/>
                </a:solidFill>
              </a:rPr>
              <a:t>BEING JUSTIFIED FREELY BY HIS </a:t>
            </a:r>
            <a:r>
              <a:rPr lang="en-US" sz="2400" b="1" dirty="0" smtClean="0">
                <a:solidFill>
                  <a:srgbClr val="FFFF00"/>
                </a:solidFill>
              </a:rPr>
              <a:t>GRACE</a:t>
            </a:r>
          </a:p>
          <a:p>
            <a:pPr marL="0" indent="0">
              <a:lnSpc>
                <a:spcPct val="100000"/>
              </a:lnSpc>
              <a:spcBef>
                <a:spcPts val="0"/>
              </a:spcBef>
              <a:buNone/>
              <a:tabLst>
                <a:tab pos="231775" algn="l"/>
              </a:tabLst>
            </a:pPr>
            <a:r>
              <a:rPr lang="en-US" sz="2400" b="1" dirty="0" smtClean="0">
                <a:solidFill>
                  <a:schemeClr val="bg1"/>
                </a:solidFill>
              </a:rPr>
              <a:t>	Of </a:t>
            </a:r>
            <a:r>
              <a:rPr lang="en-US" sz="2400" b="1" dirty="0">
                <a:solidFill>
                  <a:schemeClr val="bg1"/>
                </a:solidFill>
              </a:rPr>
              <a:t>course, the grace of God is the principal part of every outstanding aspect of the gospel. Paul says, in </a:t>
            </a:r>
            <a:r>
              <a:rPr lang="en-US" sz="2400" b="1" dirty="0">
                <a:solidFill>
                  <a:srgbClr val="FFFF00"/>
                </a:solidFill>
              </a:rPr>
              <a:t>Acts 20:24</a:t>
            </a:r>
            <a:r>
              <a:rPr lang="en-US" sz="2400" b="1" dirty="0">
                <a:solidFill>
                  <a:schemeClr val="bg1"/>
                </a:solidFill>
              </a:rPr>
              <a:t>, </a:t>
            </a:r>
            <a:r>
              <a:rPr lang="en-US" sz="2400" b="1" i="1" dirty="0">
                <a:solidFill>
                  <a:schemeClr val="bg1"/>
                </a:solidFill>
              </a:rPr>
              <a:t>But I hold not my life of any account as dear unto myself, so that I may accomplish my course, and the ministry which I received from the Lord Jesus, to testify </a:t>
            </a:r>
            <a:r>
              <a:rPr lang="en-US" sz="2400" b="1" i="1" u="sng" dirty="0">
                <a:solidFill>
                  <a:schemeClr val="bg1"/>
                </a:solidFill>
              </a:rPr>
              <a:t>the gospel of the grace of God</a:t>
            </a:r>
            <a:r>
              <a:rPr lang="en-US" sz="2400" b="1" i="1" dirty="0" smtClean="0">
                <a:solidFill>
                  <a:schemeClr val="bg1"/>
                </a:solidFill>
              </a:rPr>
              <a:t>.</a:t>
            </a:r>
          </a:p>
          <a:p>
            <a:pPr marL="0" indent="0">
              <a:lnSpc>
                <a:spcPct val="100000"/>
              </a:lnSpc>
              <a:spcBef>
                <a:spcPts val="0"/>
              </a:spcBef>
              <a:buNone/>
              <a:tabLst>
                <a:tab pos="231775" algn="l"/>
              </a:tabLst>
            </a:pPr>
            <a:r>
              <a:rPr lang="en-US" sz="2400" b="1" i="1" dirty="0">
                <a:solidFill>
                  <a:schemeClr val="bg1"/>
                </a:solidFill>
              </a:rPr>
              <a:t>	</a:t>
            </a:r>
            <a:r>
              <a:rPr lang="en-US" sz="2400" b="1" dirty="0" smtClean="0">
                <a:solidFill>
                  <a:schemeClr val="bg1"/>
                </a:solidFill>
              </a:rPr>
              <a:t>Paul </a:t>
            </a:r>
            <a:r>
              <a:rPr lang="en-US" sz="2400" b="1" dirty="0">
                <a:solidFill>
                  <a:schemeClr val="bg1"/>
                </a:solidFill>
              </a:rPr>
              <a:t>says “freely” because salvation is a gift of God; no one merits salvation.</a:t>
            </a:r>
          </a:p>
          <a:p>
            <a:pPr marL="0" indent="0">
              <a:lnSpc>
                <a:spcPct val="100000"/>
              </a:lnSpc>
              <a:spcBef>
                <a:spcPts val="0"/>
              </a:spcBef>
              <a:buNone/>
              <a:tabLst>
                <a:tab pos="231775" algn="l"/>
              </a:tabLst>
            </a:pPr>
            <a:r>
              <a:rPr lang="en-US" sz="2400" b="1" i="1" dirty="0">
                <a:solidFill>
                  <a:schemeClr val="bg1"/>
                </a:solidFill>
              </a:rPr>
              <a:t>	</a:t>
            </a:r>
            <a:r>
              <a:rPr lang="en-US" sz="2400" b="1" dirty="0">
                <a:solidFill>
                  <a:srgbClr val="FFFF00"/>
                </a:solidFill>
              </a:rPr>
              <a:t>Rom. 8:32,  </a:t>
            </a:r>
            <a:r>
              <a:rPr lang="en-US" sz="2400" b="1" i="1" dirty="0">
                <a:solidFill>
                  <a:schemeClr val="bg1"/>
                </a:solidFill>
              </a:rPr>
              <a:t>He that spared not his own Son, but delivered him up for us all, how shall he not also with him freely give us all things? </a:t>
            </a:r>
          </a:p>
          <a:p>
            <a:pPr marL="0" indent="0">
              <a:lnSpc>
                <a:spcPct val="100000"/>
              </a:lnSpc>
              <a:spcBef>
                <a:spcPts val="0"/>
              </a:spcBef>
              <a:buNone/>
              <a:tabLst>
                <a:tab pos="231775" algn="l"/>
              </a:tabLst>
            </a:pPr>
            <a:r>
              <a:rPr lang="en-US" sz="2400" b="1" i="1" dirty="0">
                <a:solidFill>
                  <a:schemeClr val="bg1"/>
                </a:solidFill>
              </a:rPr>
              <a:t>	</a:t>
            </a:r>
            <a:r>
              <a:rPr lang="en-US" sz="2400" b="1" dirty="0" smtClean="0">
                <a:solidFill>
                  <a:srgbClr val="FFFF00"/>
                </a:solidFill>
              </a:rPr>
              <a:t>1 </a:t>
            </a:r>
            <a:r>
              <a:rPr lang="en-US" sz="2400" b="1" dirty="0">
                <a:solidFill>
                  <a:srgbClr val="FFFF00"/>
                </a:solidFill>
              </a:rPr>
              <a:t>Cor. 4. 2:12</a:t>
            </a:r>
            <a:r>
              <a:rPr lang="en-US" sz="2400" b="1" i="1" dirty="0">
                <a:solidFill>
                  <a:schemeClr val="bg1"/>
                </a:solidFill>
              </a:rPr>
              <a:t>, But we received, not the spirit of the world, but the spirit which is from God; that we might know the things that were freely given to us of God. </a:t>
            </a:r>
          </a:p>
          <a:p>
            <a:pPr marL="0" indent="0">
              <a:lnSpc>
                <a:spcPct val="100000"/>
              </a:lnSpc>
              <a:spcBef>
                <a:spcPts val="0"/>
              </a:spcBef>
              <a:buNone/>
              <a:tabLst>
                <a:tab pos="231775" algn="l"/>
              </a:tabLst>
            </a:pPr>
            <a:endParaRPr lang="en-US" sz="2400" b="1" dirty="0">
              <a:solidFill>
                <a:srgbClr val="FFFF00"/>
              </a:solidFill>
            </a:endParaRPr>
          </a:p>
        </p:txBody>
      </p:sp>
    </p:spTree>
    <p:extLst>
      <p:ext uri="{BB962C8B-B14F-4D97-AF65-F5344CB8AC3E}">
        <p14:creationId xmlns:p14="http://schemas.microsoft.com/office/powerpoint/2010/main" val="3525255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DC635CA5-5235-4A17-B3D4-AB38E00A8333}" vid="{4E9B2D7F-B102-4914-B2BF-2230CDDF11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2-Template</Template>
  <TotalTime>10980</TotalTime>
  <Words>295</Words>
  <Application>Microsoft Office PowerPoint</Application>
  <PresentationFormat>On-screen Show (4:3)</PresentationFormat>
  <Paragraphs>97</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Outstanding Aspects Of The Gospel</vt:lpstr>
      <vt:lpstr> Romans 3:20-26, because by the works of the law shall no flesh be justified in his sight; for through the law cometh the knowledge of sin, </vt:lpstr>
      <vt:lpstr> The theme of this epistle of the apostle Paul to the brethren in Rome is expressed in Rom. 1:16, ....</vt:lpstr>
      <vt:lpstr> Hebrews 7:18, For there is a disannulling of a foregoing commandment because of its weakness and unprofitableness.</vt:lpstr>
      <vt:lpstr>   Rom. 7:7, What shall we say then? Is the law sin? God forbid. Howbeit, I had not known sin, except through the law: for I had not known coveting, except the law had said, Thou shalt not covet. </vt:lpstr>
      <vt:lpstr>  10  For as many as are of the works of the law are under a curse: for it is written, Cursed is every one who continueth not in all things that are written in the book of the law, to do them. ....</vt:lpstr>
      <vt:lpstr>in the law of Moses, and the prophets, and the psalms, concerning me.  </vt:lpstr>
      <vt:lpstr> The term “righteousness of God” does not refer to God’s character; of course he is righteous, but to his plan of sal-vation designed to make a sinner a saint (a set-aside-one).</vt:lpstr>
      <vt:lpstr>  They wanted to seek their own righteousness. People who do that condemn themselves.</vt:lpstr>
      <vt:lpstr> Eph. 1:6, to the praise of the glory of his grace, which he freely bestowed on us in the Beloved:</vt:lpstr>
      <vt:lpstr>  “Redemption” indicates that the sinner was before a slave of sin; but now is redeemed.</vt:lpstr>
      <vt:lpstr>is precisely what “redemption” from sin means!</vt:lpstr>
      <vt:lpstr> Hebrews 9:3-5, And after the second veil, the tabernacle which is called the Holy of holies;  4  having a golden altar of incense, and the ark of the covenant overlaid round about with gold, wherein was a golden pot holding the manna, and Aaron's rod that budded, and the tables of the covenant; .....</vt:lpstr>
      <vt:lpstr> CONCLUSIONS (or summary of the outstanding aspects of the gospel):</vt:lpstr>
      <vt:lpstr>make a new covenant with the house of Israel and with the house of Judah; ...their sins will I remember no more (from Jer. chapter 31)</vt:lpstr>
      <vt:lpstr>11.  Those that obey the gospel are added to the church (to the body of saved persons), Acts 2:47.</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Timothy 1:3-14</dc:title>
  <dc:creator>Bill Reeves</dc:creator>
  <cp:lastModifiedBy>Bill Reeves</cp:lastModifiedBy>
  <cp:revision>215</cp:revision>
  <cp:lastPrinted>2017-03-17T22:05:00Z</cp:lastPrinted>
  <dcterms:created xsi:type="dcterms:W3CDTF">2017-01-18T18:29:30Z</dcterms:created>
  <dcterms:modified xsi:type="dcterms:W3CDTF">2017-03-23T22:15:30Z</dcterms:modified>
</cp:coreProperties>
</file>