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F4865-877F-5272-C95A-FF5BDEFA1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09094D-6A41-808C-EA1A-A75CB2BE4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36CA69-3539-D12E-8D5E-F9327ABE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D3518E-15DA-40AE-3591-CCA5F977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5A9BD-CBA1-3DE7-2A3D-2AA23AEA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58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BEEC7-BF1E-DB2C-01AC-DD4F5C00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EE0E89-57A2-B62A-5983-A9DB8356D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4F38C9-D1A7-CCC1-1CDF-7B2F3775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19508E-A442-BC1B-3C56-7CA05201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BA3B87-EBE8-FE3E-DC45-41B7E84F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84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E5EDDA-521C-1DC2-15CF-70C970A13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1E5AC7-DAA8-DE26-FABE-DC3F0C0BC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466CB1-B8A9-A6E9-D915-121236E9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08951-AA08-CF88-BB06-EFA27B2E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DE841-2FE9-2292-F579-5573953F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1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9B62A-FFE6-319B-E05C-37AC16FD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081839-7E19-5429-5498-F4669FF2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2E08C-E280-76F4-AC5D-4F5A02B6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AA06D2-82CF-C2BE-B1A9-AF6CDA3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A3E40-E335-FD50-2127-8744073C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CCFB0-8FD3-6A76-EA5F-4A0AC23A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A61DEF-DE32-F6E6-B6BE-28909E394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A83DB-5E57-E0A3-2832-F3FEF80F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DF9333-0B2C-EB53-9C3B-8083E984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D97E19-FDC4-465D-75D3-CAF0DD8A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1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08AF1-2D3E-B111-3BB1-D712A930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18D30D-4CA4-5110-CE57-9AA41FD0B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6077D3-DD31-9B6B-6761-95E7855B0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78D7E1-3D3B-61B1-4847-D9724269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55A728-2FB2-A264-E3D6-D6057B20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5F385-3081-C24E-24FA-F9318AA9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9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91204-AF70-9881-D94D-F08148F3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3AE0B2-39BF-1FDB-AA74-3B148140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72C6C0-815F-5A44-77AD-2C5B61060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905723-E5AF-35B2-8D90-F4C4BE821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5D06E0-35F3-AA55-149D-632276D40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AA581F-4815-CC7C-8D9A-0F3A39F4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657D4E-5BD4-AEDC-8768-0804BD94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8FF1E8-7698-A51F-49E5-3EAD16FB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84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C523F-8138-08DC-B3DF-852833E1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3C89FA-D19D-D3E1-4FB7-144B675E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169BC5-568B-7356-C439-5DD66773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940E40-709B-C5D1-76E9-4756F414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392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1C9711-B05B-4B91-09AF-FFF7BA48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77AF2A-F872-F461-BFB7-E8F9736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A1A696-CE89-8111-FF04-DFD945CA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57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E570-F5D9-2CC6-E994-9D2DD80B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2194-F157-8BE6-7C40-AFD21C27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C7B7F1-ED6D-08B8-505F-593339BE0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219D23-F5DC-D5E9-5C17-B6DFF6F7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5F7360-1D0B-A6BC-1733-72EC2F98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31A1F-D291-1D1B-3922-EBA863AD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24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97E58-9B9D-6793-506B-A477CEAF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F0B7B7-A233-1D99-72FD-0C740536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EBBCF4-AA7E-9016-9D8B-19B116883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663E4-CF65-476C-ABD0-C2384648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B95E0C-5548-19CE-DAAE-CCC86B9C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44B158-0403-D655-69B6-29548D62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8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DE3C38-0432-7D80-FCA5-6480AAAA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A0A20B-F4CC-4F26-9E1C-EE38B78E9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F17511-55C3-D96B-FB9E-A8068C08D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CF56-ED29-4F1C-9472-76FF36A9C0C9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0BFD5-250A-71C6-AC90-DF418BE78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46E9C-9ED2-9157-54A4-7A9888467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5BD8-0B87-4778-B2B6-EC4174C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22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1377D2B-C52D-C60B-298D-C2DA602ED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713"/>
            <a:ext cx="10515600" cy="5048249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387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B1682-2420-5962-E812-B6928E01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4986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CONSECUENCIAS NEGATIVAS AL NO CONTROLAR EL ENOJO.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9C532B-80CF-BE61-60E0-81B956E3A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688"/>
            <a:ext cx="5591175" cy="2871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C. Se vive con amargura. </a:t>
            </a:r>
            <a:r>
              <a:rPr lang="es-MX" b="1" dirty="0"/>
              <a:t>Hebreos 12:15.</a:t>
            </a:r>
          </a:p>
          <a:p>
            <a:pPr marL="0" indent="0">
              <a:buNone/>
            </a:pPr>
            <a:r>
              <a:rPr lang="es-MX" i="1" dirty="0"/>
              <a:t>“</a:t>
            </a:r>
            <a:r>
              <a:rPr lang="es-MX" b="1" i="1" dirty="0"/>
              <a:t>Mirad bien</a:t>
            </a:r>
            <a:r>
              <a:rPr lang="es-MX" i="1" dirty="0"/>
              <a:t>, no sea que alguno </a:t>
            </a:r>
            <a:r>
              <a:rPr lang="es-MX" b="1" i="1" dirty="0"/>
              <a:t>deje de alcanzar la gracia de Dios</a:t>
            </a:r>
            <a:r>
              <a:rPr lang="es-MX" i="1" dirty="0"/>
              <a:t>; que </a:t>
            </a:r>
            <a:r>
              <a:rPr lang="es-MX" b="1" i="1" dirty="0"/>
              <a:t>brotando alguna raíz de amargura</a:t>
            </a:r>
            <a:r>
              <a:rPr lang="es-MX" i="1" dirty="0"/>
              <a:t>, os estorbe, y por ella muchos sean contaminados;” </a:t>
            </a:r>
            <a:r>
              <a:rPr lang="es-MX" dirty="0"/>
              <a:t>(He. 12:15)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482AAC-4CB7-6C40-779D-1CC39376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212" y="900112"/>
            <a:ext cx="5538788" cy="2871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8481F3-A694-8F49-375A-54246060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211" y="3708401"/>
            <a:ext cx="5343525" cy="31495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9033DE-AA99-FE0D-F9F7-E3A6EB67D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176" y="3529013"/>
            <a:ext cx="4681824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BC479-ED83-BBC7-515E-12F1A268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0642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EL ENOJO QUE MATA.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288E8-243F-1F1E-0510-878CA304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8864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MX" dirty="0"/>
              <a:t>Los cristianos, ¿ podemos enojarnos?</a:t>
            </a:r>
          </a:p>
          <a:p>
            <a:pPr marL="514350" indent="-514350">
              <a:buAutoNum type="arabicPeriod"/>
            </a:pPr>
            <a:r>
              <a:rPr lang="es-MX" dirty="0"/>
              <a:t>Lo que se prohíbe,  es pecar.</a:t>
            </a:r>
          </a:p>
          <a:p>
            <a:pPr marL="514350" indent="-514350">
              <a:buAutoNum type="arabicPeriod"/>
            </a:pPr>
            <a:r>
              <a:rPr lang="es-MX" dirty="0"/>
              <a:t>Varias clases de enojo según la palabra en original.</a:t>
            </a:r>
          </a:p>
          <a:p>
            <a:pPr marL="514350" indent="-514350">
              <a:buAutoNum type="alphaLcParenR"/>
            </a:pPr>
            <a:r>
              <a:rPr lang="es-MX" dirty="0"/>
              <a:t>Enojo, indignación por causas correctas, sin llegar a pecar.</a:t>
            </a:r>
          </a:p>
          <a:p>
            <a:pPr marL="514350" indent="-514350">
              <a:buAutoNum type="alphaLcParenR"/>
            </a:pPr>
            <a:r>
              <a:rPr lang="es-MX" dirty="0"/>
              <a:t>Enojo por ser provocado, incitado a la ira.</a:t>
            </a:r>
          </a:p>
          <a:p>
            <a:pPr marL="0" indent="0">
              <a:buNone/>
            </a:pPr>
            <a:r>
              <a:rPr lang="es-MX" dirty="0"/>
              <a:t>*Tener cuidado con lo que hacemos y decimos durante y después del enojo, las acciones pueden llevarnos a pecar.</a:t>
            </a:r>
          </a:p>
          <a:p>
            <a:pPr marL="514350" indent="-514350">
              <a:buAutoNum type="alphaLcParenR"/>
            </a:pPr>
            <a:r>
              <a:rPr lang="es-MX" dirty="0"/>
              <a:t>La ira de Dios, es santa.</a:t>
            </a:r>
          </a:p>
          <a:p>
            <a:pPr marL="514350" indent="-514350">
              <a:buAutoNum type="alphaLcParenR"/>
            </a:pPr>
            <a:r>
              <a:rPr lang="es-MX" dirty="0"/>
              <a:t>La ira de los hombres es pecado, </a:t>
            </a:r>
            <a:r>
              <a:rPr lang="es-MX" i="1" dirty="0"/>
              <a:t>“explosiones de ira con deseos de tomar venganza.”</a:t>
            </a:r>
          </a:p>
          <a:p>
            <a:pPr marL="0" indent="0">
              <a:buNone/>
            </a:pPr>
            <a:r>
              <a:rPr lang="es-MX" dirty="0"/>
              <a:t>4. Consecuencias negativas al no controlar el enojo.</a:t>
            </a:r>
          </a:p>
        </p:txBody>
      </p:sp>
    </p:spTree>
    <p:extLst>
      <p:ext uri="{BB962C8B-B14F-4D97-AF65-F5344CB8AC3E}">
        <p14:creationId xmlns:p14="http://schemas.microsoft.com/office/powerpoint/2010/main" val="1449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53D2E-D4CA-2628-3C8F-87F820AC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625"/>
            <a:ext cx="10515600" cy="5886449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s-MX" dirty="0"/>
              <a:t>Homicidios físicos y problemas legales.</a:t>
            </a:r>
          </a:p>
          <a:p>
            <a:pPr marL="514350" indent="-514350">
              <a:buAutoNum type="alphaLcParenR"/>
            </a:pPr>
            <a:r>
              <a:rPr lang="es-MX" dirty="0"/>
              <a:t>Homicidios espirituales al no amar a nuestros hermanos.</a:t>
            </a:r>
          </a:p>
          <a:p>
            <a:pPr marL="514350" indent="-514350">
              <a:buAutoNum type="alphaLcParenR"/>
            </a:pPr>
            <a:r>
              <a:rPr lang="es-MX" dirty="0"/>
              <a:t>Vivir la vida cristiana con resentimiento y amargura.</a:t>
            </a:r>
          </a:p>
          <a:p>
            <a:pPr marL="0" indent="0">
              <a:buNone/>
            </a:pPr>
            <a:r>
              <a:rPr lang="es-MX" dirty="0"/>
              <a:t>5. Dios nos ayude para poder alcanzar la madurez espiritual para poder enojarnos y no pecar.</a:t>
            </a:r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Elaborado por Juan Carlos Pérez Bautista.</a:t>
            </a:r>
          </a:p>
          <a:p>
            <a:pPr marL="0" indent="0" algn="ctr">
              <a:buNone/>
            </a:pPr>
            <a:r>
              <a:rPr lang="es-MX" dirty="0"/>
              <a:t>Predicado en Agosto 2022.</a:t>
            </a:r>
          </a:p>
        </p:txBody>
      </p:sp>
    </p:spTree>
    <p:extLst>
      <p:ext uri="{BB962C8B-B14F-4D97-AF65-F5344CB8AC3E}">
        <p14:creationId xmlns:p14="http://schemas.microsoft.com/office/powerpoint/2010/main" val="23376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6831-273A-EF22-7884-9F9355AE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</p:spPr>
        <p:txBody>
          <a:bodyPr>
            <a:normAutofit/>
          </a:bodyPr>
          <a:lstStyle/>
          <a:p>
            <a:pPr algn="ctr"/>
            <a:r>
              <a:rPr lang="es-MX" sz="3400" b="1" dirty="0"/>
              <a:t>EL ENOJO QUE MATA.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4C5DC-4BC7-0200-DAD6-538C557AA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988"/>
            <a:ext cx="10515600" cy="5643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1. En nuestro ultimo sermón consideramos que enojarse no es pecado.</a:t>
            </a:r>
          </a:p>
          <a:p>
            <a:pPr marL="0" indent="0">
              <a:buNone/>
            </a:pPr>
            <a:r>
              <a:rPr lang="es-MX" dirty="0"/>
              <a:t>2. Podemos </a:t>
            </a:r>
            <a:r>
              <a:rPr lang="es-MX" i="1" dirty="0"/>
              <a:t>airarnos pero sin llegar a pecar. </a:t>
            </a:r>
            <a:r>
              <a:rPr lang="es-MX" b="1" dirty="0"/>
              <a:t>Ef. 4:26-27.</a:t>
            </a:r>
          </a:p>
          <a:p>
            <a:pPr marL="0" indent="0" algn="just">
              <a:buNone/>
            </a:pPr>
            <a:r>
              <a:rPr lang="es-MX" i="1" dirty="0"/>
              <a:t>“</a:t>
            </a:r>
            <a:r>
              <a:rPr lang="es-MX" b="1" i="1" dirty="0"/>
              <a:t>Airaos,</a:t>
            </a:r>
            <a:r>
              <a:rPr lang="es-MX" i="1" dirty="0"/>
              <a:t> pero </a:t>
            </a:r>
            <a:r>
              <a:rPr lang="es-MX" b="1" i="1" dirty="0"/>
              <a:t>no pequéis</a:t>
            </a:r>
            <a:r>
              <a:rPr lang="es-MX" i="1" dirty="0"/>
              <a:t>; no se ponga el sol sobre vuestro enojo, (27)  ni deis lugar al diablo.”</a:t>
            </a:r>
          </a:p>
          <a:p>
            <a:pPr marL="0" indent="0" algn="just">
              <a:buNone/>
            </a:pPr>
            <a:r>
              <a:rPr lang="es-MX" dirty="0"/>
              <a:t>3. Dios se enojó con Salomón, con Israel y está enojado con los que viven en pecado. </a:t>
            </a:r>
            <a:r>
              <a:rPr lang="es-MX" b="1" dirty="0"/>
              <a:t>Ro.1:18.</a:t>
            </a:r>
          </a:p>
          <a:p>
            <a:pPr marL="0" indent="0" algn="just">
              <a:buNone/>
            </a:pPr>
            <a:r>
              <a:rPr lang="es-MX" i="1" dirty="0"/>
              <a:t>“Porque </a:t>
            </a:r>
            <a:r>
              <a:rPr lang="es-MX" b="1" i="1" dirty="0"/>
              <a:t>la ira de Dios </a:t>
            </a:r>
            <a:r>
              <a:rPr lang="es-MX" i="1" dirty="0"/>
              <a:t>se revela desde el cielo contra toda impiedad e injusticia de los hombres que detienen con injusticia la verdad;”</a:t>
            </a:r>
          </a:p>
          <a:p>
            <a:pPr marL="0" indent="0" algn="just">
              <a:buNone/>
            </a:pPr>
            <a:r>
              <a:rPr lang="es-MX" dirty="0"/>
              <a:t>4. Jesús se </a:t>
            </a:r>
            <a:r>
              <a:rPr lang="es-MX" b="1" dirty="0"/>
              <a:t>enojó varias veces</a:t>
            </a:r>
            <a:r>
              <a:rPr lang="es-MX" dirty="0"/>
              <a:t>; con sus discípulos, con los fariseos, con los vendedores en el templo; </a:t>
            </a:r>
            <a:r>
              <a:rPr lang="es-MX" b="1" dirty="0"/>
              <a:t>pero no pecó</a:t>
            </a:r>
            <a:r>
              <a:rPr lang="es-MX" dirty="0"/>
              <a:t>. </a:t>
            </a:r>
            <a:r>
              <a:rPr lang="es-MX" b="1" dirty="0"/>
              <a:t>Jn. 2:15-16.</a:t>
            </a:r>
          </a:p>
          <a:p>
            <a:pPr marL="0" indent="0" algn="just">
              <a:buNone/>
            </a:pPr>
            <a:r>
              <a:rPr lang="es-MX" i="1" dirty="0"/>
              <a:t>“Y haciendo un </a:t>
            </a:r>
            <a:r>
              <a:rPr lang="es-MX" b="1" i="1" dirty="0"/>
              <a:t>azote de cuerdas, echó fuera del templo a todos, </a:t>
            </a:r>
            <a:r>
              <a:rPr lang="es-MX" i="1" dirty="0"/>
              <a:t>y las ovejas y los bueyes; y </a:t>
            </a:r>
            <a:r>
              <a:rPr lang="es-MX" b="1" i="1" dirty="0"/>
              <a:t>esparció las monedas </a:t>
            </a:r>
            <a:r>
              <a:rPr lang="es-MX" i="1" dirty="0"/>
              <a:t>de los cambistas, </a:t>
            </a:r>
            <a:r>
              <a:rPr lang="es-MX" b="1" i="1" dirty="0"/>
              <a:t>y volcó las mesas;</a:t>
            </a:r>
            <a:r>
              <a:rPr lang="es-MX" i="1" dirty="0"/>
              <a:t> …y no hagáis de la </a:t>
            </a:r>
            <a:r>
              <a:rPr lang="es-MX" b="1" i="1" dirty="0"/>
              <a:t>casa de mi Padre casa de mercado</a:t>
            </a:r>
            <a:r>
              <a:rPr lang="es-MX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195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8A3D7-802D-A69C-E6D3-34F4F2D6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EL ENOJO QUE MATA.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2FE86C-A7BB-23A6-3C56-56345CED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688"/>
            <a:ext cx="10515600" cy="5815012"/>
          </a:xfrm>
        </p:spPr>
        <p:txBody>
          <a:bodyPr>
            <a:normAutofit/>
          </a:bodyPr>
          <a:lstStyle/>
          <a:p>
            <a:pPr marL="571500" indent="-571500" algn="just">
              <a:buAutoNum type="romanUcPeriod"/>
            </a:pPr>
            <a:r>
              <a:rPr lang="es-MX" sz="3000" b="1" dirty="0"/>
              <a:t>ENOJARSE SIN PECAR.</a:t>
            </a:r>
          </a:p>
          <a:p>
            <a:pPr marL="0" indent="0" algn="just">
              <a:buNone/>
            </a:pPr>
            <a:r>
              <a:rPr lang="es-MX" dirty="0"/>
              <a:t>* Definición y conceptos.</a:t>
            </a:r>
          </a:p>
          <a:p>
            <a:pPr marL="0" indent="0" algn="just">
              <a:buNone/>
            </a:pPr>
            <a:r>
              <a:rPr lang="es-MX" dirty="0"/>
              <a:t>A. </a:t>
            </a:r>
            <a:r>
              <a:rPr lang="es-MX" b="1" dirty="0"/>
              <a:t>Enojar </a:t>
            </a:r>
            <a:r>
              <a:rPr lang="es-MX" i="1" dirty="0"/>
              <a:t>(aganakteo) Significaba primariamente sentir </a:t>
            </a:r>
            <a:r>
              <a:rPr lang="es-MX" b="1" i="1" dirty="0"/>
              <a:t>una violenta irritación física.</a:t>
            </a:r>
            <a:r>
              <a:rPr lang="es-MX" i="1" dirty="0"/>
              <a:t> Se usaba también de la fermentación del vino; de ahí, metafóricamente, mostrar signos de dolor, enojarse, </a:t>
            </a:r>
            <a:r>
              <a:rPr lang="es-MX" b="1" i="1" dirty="0"/>
              <a:t>indignarse.</a:t>
            </a:r>
            <a:r>
              <a:rPr lang="es-MX" i="1" dirty="0"/>
              <a:t>” </a:t>
            </a:r>
            <a:r>
              <a:rPr lang="es-MX" dirty="0"/>
              <a:t>(Vine)</a:t>
            </a:r>
            <a:r>
              <a:rPr lang="es-MX" i="1" dirty="0"/>
              <a:t> </a:t>
            </a:r>
          </a:p>
          <a:p>
            <a:pPr marL="0" indent="0" algn="just">
              <a:buNone/>
            </a:pPr>
            <a:r>
              <a:rPr lang="es-MX" dirty="0"/>
              <a:t>1. Se usa en varios pasajes:</a:t>
            </a:r>
          </a:p>
          <a:p>
            <a:pPr marL="0" indent="0" algn="just">
              <a:buNone/>
            </a:pPr>
            <a:r>
              <a:rPr lang="es-MX" dirty="0"/>
              <a:t>a) De los sacerdotes que se </a:t>
            </a:r>
            <a:r>
              <a:rPr lang="es-MX" b="1" i="1" dirty="0"/>
              <a:t>indignaron</a:t>
            </a:r>
            <a:r>
              <a:rPr lang="es-MX" i="1" dirty="0"/>
              <a:t>, </a:t>
            </a:r>
            <a:r>
              <a:rPr lang="es-MX" dirty="0"/>
              <a:t>cuando Jesús sanó. </a:t>
            </a:r>
            <a:r>
              <a:rPr lang="es-MX" b="1" dirty="0"/>
              <a:t>Mt. 21:15 </a:t>
            </a:r>
          </a:p>
          <a:p>
            <a:pPr marL="0" indent="0" algn="just">
              <a:buNone/>
            </a:pPr>
            <a:r>
              <a:rPr lang="es-MX" dirty="0"/>
              <a:t>b) De los discípulos que se </a:t>
            </a:r>
            <a:r>
              <a:rPr lang="es-MX" b="1" i="1" dirty="0"/>
              <a:t>enojaron, </a:t>
            </a:r>
            <a:r>
              <a:rPr lang="es-MX" dirty="0"/>
              <a:t>con la mujer que ungió a Jesús. </a:t>
            </a:r>
            <a:r>
              <a:rPr lang="es-MX" b="1" dirty="0"/>
              <a:t>Mt. 26:8 </a:t>
            </a:r>
          </a:p>
          <a:p>
            <a:pPr marL="0" indent="0" algn="just">
              <a:buNone/>
            </a:pPr>
            <a:r>
              <a:rPr lang="es-MX" b="1" dirty="0"/>
              <a:t>c) </a:t>
            </a:r>
            <a:r>
              <a:rPr lang="es-MX" dirty="0"/>
              <a:t>Cuando los diez, se </a:t>
            </a:r>
            <a:r>
              <a:rPr lang="es-MX" b="1" i="1" dirty="0"/>
              <a:t>enojaron </a:t>
            </a:r>
            <a:r>
              <a:rPr lang="es-MX" i="1" dirty="0"/>
              <a:t>con los dos hermanos. </a:t>
            </a:r>
            <a:r>
              <a:rPr lang="es-MX" b="1" dirty="0"/>
              <a:t>Mt.20:24. </a:t>
            </a:r>
          </a:p>
          <a:p>
            <a:pPr marL="0" indent="0" algn="just">
              <a:buNone/>
            </a:pPr>
            <a:r>
              <a:rPr lang="es-MX" dirty="0"/>
              <a:t>c) De  Jesús, cuando se </a:t>
            </a:r>
            <a:r>
              <a:rPr lang="es-MX" b="1" dirty="0"/>
              <a:t>indigno </a:t>
            </a:r>
            <a:r>
              <a:rPr lang="es-MX" dirty="0"/>
              <a:t>por no pasar a los niños.” </a:t>
            </a:r>
            <a:r>
              <a:rPr lang="es-MX" b="1" dirty="0"/>
              <a:t>Mr. 10:14</a:t>
            </a:r>
            <a:endParaRPr lang="es-MX" dirty="0"/>
          </a:p>
          <a:p>
            <a:pPr marL="0" indent="0" algn="just">
              <a:buNone/>
            </a:pPr>
            <a:r>
              <a:rPr lang="es-MX" dirty="0"/>
              <a:t> 2. Aun cuando existe enojo, indignación, irritación, </a:t>
            </a:r>
            <a:r>
              <a:rPr lang="es-MX" b="1" dirty="0"/>
              <a:t>no hay pecado. </a:t>
            </a:r>
          </a:p>
        </p:txBody>
      </p:sp>
    </p:spTree>
    <p:extLst>
      <p:ext uri="{BB962C8B-B14F-4D97-AF65-F5344CB8AC3E}">
        <p14:creationId xmlns:p14="http://schemas.microsoft.com/office/powerpoint/2010/main" val="11272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804B5-7498-2A62-423E-16D021E3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EL ENOJO QUE MATA.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E76DE-990C-5A32-7AEB-E8050CB13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6578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/>
              <a:t>B. Enojo</a:t>
            </a:r>
            <a:r>
              <a:rPr lang="es-MX" i="1" dirty="0"/>
              <a:t>(Orgizo) </a:t>
            </a:r>
            <a:r>
              <a:rPr lang="es-MX" b="1" i="1" dirty="0"/>
              <a:t>Provocar, incitar a la ira, </a:t>
            </a:r>
            <a:r>
              <a:rPr lang="es-MX" i="1" dirty="0"/>
              <a:t>significando airarse, enojarse.</a:t>
            </a:r>
          </a:p>
          <a:p>
            <a:pPr marL="0" indent="0" algn="just">
              <a:buNone/>
            </a:pPr>
            <a:r>
              <a:rPr lang="es-MX" dirty="0"/>
              <a:t>1. </a:t>
            </a:r>
            <a:r>
              <a:rPr lang="es-MX" i="1" dirty="0"/>
              <a:t>“</a:t>
            </a:r>
            <a:r>
              <a:rPr lang="es-MX" b="1" i="1" dirty="0"/>
              <a:t>Aquello que provoca</a:t>
            </a:r>
            <a:r>
              <a:rPr lang="es-MX" i="1" dirty="0"/>
              <a:t> la ira.” </a:t>
            </a:r>
            <a:r>
              <a:rPr lang="es-MX" dirty="0"/>
              <a:t>(Strong)</a:t>
            </a:r>
          </a:p>
          <a:p>
            <a:pPr marL="0" indent="0" algn="just">
              <a:buNone/>
            </a:pPr>
            <a:r>
              <a:rPr lang="es-MX" dirty="0"/>
              <a:t>2. </a:t>
            </a:r>
            <a:r>
              <a:rPr lang="es-MX" i="1" dirty="0"/>
              <a:t>“Provocar o encolerizar, </a:t>
            </a:r>
            <a:r>
              <a:rPr lang="es-MX" b="1" i="1" dirty="0"/>
              <a:t>ser provocado a ira</a:t>
            </a:r>
            <a:r>
              <a:rPr lang="es-MX" i="1" dirty="0"/>
              <a:t>.” </a:t>
            </a:r>
            <a:r>
              <a:rPr lang="es-MX" dirty="0"/>
              <a:t>(Thayer)</a:t>
            </a:r>
          </a:p>
          <a:p>
            <a:pPr marL="0" indent="0" algn="just">
              <a:buNone/>
            </a:pPr>
            <a:r>
              <a:rPr lang="es-MX" dirty="0"/>
              <a:t>3. Se usa en los siguientes pasajes:</a:t>
            </a:r>
          </a:p>
          <a:p>
            <a:pPr marL="0" indent="0" algn="just">
              <a:buNone/>
            </a:pPr>
            <a:r>
              <a:rPr lang="es-MX" i="1" dirty="0"/>
              <a:t>a)“Airaos, pero no pequéis; …” </a:t>
            </a:r>
            <a:r>
              <a:rPr lang="es-MX" b="1" dirty="0"/>
              <a:t>Ef.4:26.</a:t>
            </a:r>
          </a:p>
          <a:p>
            <a:pPr marL="0" indent="0" algn="just">
              <a:buNone/>
            </a:pPr>
            <a:r>
              <a:rPr lang="es-MX" dirty="0"/>
              <a:t>b) “…</a:t>
            </a:r>
            <a:r>
              <a:rPr lang="es-MX" i="1" dirty="0"/>
              <a:t>cualquiera que se enoje contra su hermano…que diga necio… y cualquiera que diga fatuo, quedará expuesto al infierno…” </a:t>
            </a:r>
            <a:r>
              <a:rPr lang="es-MX" b="1" dirty="0"/>
              <a:t>Mt.5:22.</a:t>
            </a:r>
          </a:p>
          <a:p>
            <a:pPr marL="0" indent="0" algn="just">
              <a:buNone/>
            </a:pPr>
            <a:r>
              <a:rPr lang="es-MX" dirty="0"/>
              <a:t>c) Del hermano mayor, del prodigo. </a:t>
            </a:r>
            <a:r>
              <a:rPr lang="es-MX" i="1" dirty="0"/>
              <a:t>“Entonces se enojó, y no quería entrar…” </a:t>
            </a:r>
            <a:r>
              <a:rPr lang="es-MX" b="1" dirty="0"/>
              <a:t>Lc.15:28.</a:t>
            </a:r>
          </a:p>
          <a:p>
            <a:pPr marL="0" indent="0" algn="just">
              <a:buNone/>
            </a:pPr>
            <a:r>
              <a:rPr lang="es-MX" dirty="0"/>
              <a:t>4. Se comete pecado,  por la forma como se reacciona durante la provocación y después de ella.</a:t>
            </a:r>
          </a:p>
          <a:p>
            <a:pPr marL="0" indent="0" algn="just">
              <a:buNone/>
            </a:pPr>
            <a:r>
              <a:rPr lang="es-MX" dirty="0"/>
              <a:t>* Consejos Divinos para evitar pecar cuando estas enojado.</a:t>
            </a:r>
          </a:p>
        </p:txBody>
      </p:sp>
    </p:spTree>
    <p:extLst>
      <p:ext uri="{BB962C8B-B14F-4D97-AF65-F5344CB8AC3E}">
        <p14:creationId xmlns:p14="http://schemas.microsoft.com/office/powerpoint/2010/main" val="29649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F6D5D-E209-797B-5BEF-4616EE7AC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25"/>
            <a:ext cx="5033963" cy="330041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“</a:t>
            </a:r>
            <a:r>
              <a:rPr lang="es-MX" i="1" dirty="0"/>
              <a:t>no se ponga el sol sobre vuestro enojo, ni deis lugar al diablo” </a:t>
            </a:r>
            <a:r>
              <a:rPr lang="es-MX" b="1" dirty="0"/>
              <a:t>Ef.4:26.</a:t>
            </a:r>
          </a:p>
          <a:p>
            <a:pPr marL="0" indent="0" algn="just">
              <a:buNone/>
            </a:pPr>
            <a:r>
              <a:rPr lang="es-MX" dirty="0"/>
              <a:t>“</a:t>
            </a:r>
            <a:r>
              <a:rPr lang="es-MX" i="1" dirty="0"/>
              <a:t>No decir necio, Fatuo = tonto…”</a:t>
            </a:r>
          </a:p>
          <a:p>
            <a:pPr marL="0" indent="0" algn="just">
              <a:buNone/>
            </a:pPr>
            <a:r>
              <a:rPr lang="es-MX" i="1" dirty="0"/>
              <a:t>“Ninguna palabra corrompida salga de vuestra boca.” </a:t>
            </a:r>
            <a:r>
              <a:rPr lang="es-MX" b="1" dirty="0"/>
              <a:t>Ef.5:29.</a:t>
            </a:r>
          </a:p>
          <a:p>
            <a:pPr marL="0" indent="0">
              <a:buNone/>
            </a:pPr>
            <a:endParaRPr lang="es-MX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AF4C9C-D5FF-B271-64E7-CEE114B7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14288"/>
            <a:ext cx="5511849" cy="34147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6BE6E0-19C3-802E-5C59-A82A10DA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00438"/>
            <a:ext cx="6096000" cy="34147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8311C9-E08F-41B1-2B75-BFD5651B4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9"/>
            <a:ext cx="6096000" cy="34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21EC7-049F-C6F6-CAC7-59033F8B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838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LA IRA DE DIOS ES SANTA.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BD9ED-5056-FCA2-78E4-17391835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721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/>
              <a:t>C. </a:t>
            </a:r>
            <a:r>
              <a:rPr lang="es-MX" b="1" dirty="0"/>
              <a:t>Ira </a:t>
            </a:r>
            <a:r>
              <a:rPr lang="es-MX" i="1" dirty="0"/>
              <a:t>(</a:t>
            </a:r>
            <a:r>
              <a:rPr lang="es-MX" i="1" dirty="0">
                <a:highlight>
                  <a:srgbClr val="FFFF00"/>
                </a:highlight>
              </a:rPr>
              <a:t>orge</a:t>
            </a:r>
            <a:r>
              <a:rPr lang="es-MX" i="1" dirty="0"/>
              <a:t>) Originalmente cualquier impulso o deseo,…vino a significar </a:t>
            </a:r>
            <a:r>
              <a:rPr lang="es-MX" b="1" i="1" dirty="0"/>
              <a:t>ira, como la mas intensa de las pasiones</a:t>
            </a:r>
            <a:r>
              <a:rPr lang="es-MX" i="1" dirty="0"/>
              <a:t>.” </a:t>
            </a:r>
            <a:r>
              <a:rPr lang="es-MX" dirty="0"/>
              <a:t>(Vine)</a:t>
            </a:r>
          </a:p>
          <a:p>
            <a:pPr marL="0" indent="0">
              <a:buNone/>
            </a:pPr>
            <a:r>
              <a:rPr lang="es-MX" i="1" dirty="0"/>
              <a:t>“Pasión violenta, aborrecimiento, agitación del alma.” </a:t>
            </a:r>
            <a:r>
              <a:rPr lang="es-MX" dirty="0"/>
              <a:t>Strong- Thayer.</a:t>
            </a:r>
          </a:p>
          <a:p>
            <a:pPr marL="514350" indent="-514350">
              <a:buAutoNum type="arabicPeriod"/>
            </a:pPr>
            <a:r>
              <a:rPr lang="es-MX" dirty="0"/>
              <a:t>Se usa del enojo de Jesús; </a:t>
            </a:r>
            <a:r>
              <a:rPr lang="es-MX" i="1" dirty="0"/>
              <a:t>“con enojo, entristecido..</a:t>
            </a:r>
            <a:r>
              <a:rPr lang="es-MX" dirty="0"/>
              <a:t>.” </a:t>
            </a:r>
            <a:r>
              <a:rPr lang="es-MX" b="1" dirty="0"/>
              <a:t>Mr.3:5.</a:t>
            </a:r>
          </a:p>
          <a:p>
            <a:pPr marL="0" indent="0" algn="just">
              <a:buNone/>
            </a:pPr>
            <a:r>
              <a:rPr lang="es-MX" dirty="0"/>
              <a:t>2. De la ira de Dios, </a:t>
            </a:r>
            <a:r>
              <a:rPr lang="es-MX" i="1" dirty="0"/>
              <a:t>“por tanto juré en mi ira: No entraran en mi reposo.” </a:t>
            </a:r>
            <a:r>
              <a:rPr lang="es-MX" b="1" dirty="0"/>
              <a:t>He. 3.11; </a:t>
            </a:r>
            <a:r>
              <a:rPr lang="es-MX" i="1" dirty="0"/>
              <a:t>“los vasos de ira…para destrucción.”</a:t>
            </a:r>
            <a:r>
              <a:rPr lang="es-MX" b="1" dirty="0"/>
              <a:t> Ro.9:22. </a:t>
            </a:r>
          </a:p>
          <a:p>
            <a:pPr marL="0" indent="0" algn="just">
              <a:buNone/>
            </a:pPr>
            <a:r>
              <a:rPr lang="es-MX" b="1" dirty="0"/>
              <a:t>*</a:t>
            </a:r>
            <a:r>
              <a:rPr lang="es-MX" dirty="0"/>
              <a:t>Su ira actual, contra aquellos que no obedecen el evangelio. </a:t>
            </a:r>
            <a:r>
              <a:rPr lang="es-MX" b="1" dirty="0"/>
              <a:t>Jn.3:36.</a:t>
            </a:r>
          </a:p>
          <a:p>
            <a:pPr marL="0" indent="0" algn="just">
              <a:buNone/>
            </a:pPr>
            <a:r>
              <a:rPr lang="es-MX" i="1" dirty="0"/>
              <a:t>“El que cree en el Hijo tiene vida eterna; pero el que rehúsa creer en el Hijo no verá la vida, sino que </a:t>
            </a:r>
            <a:r>
              <a:rPr lang="es-MX" b="1" i="1" dirty="0"/>
              <a:t>la ira de Dios está sobre él</a:t>
            </a:r>
            <a:r>
              <a:rPr lang="es-MX" i="1" dirty="0"/>
              <a:t>.”</a:t>
            </a:r>
          </a:p>
          <a:p>
            <a:pPr marL="0" indent="0" algn="just">
              <a:buNone/>
            </a:pPr>
            <a:r>
              <a:rPr lang="es-MX" dirty="0"/>
              <a:t>*Su ira en el juicio. </a:t>
            </a:r>
            <a:r>
              <a:rPr lang="es-MX" b="1" dirty="0"/>
              <a:t>Romanos 2:5.</a:t>
            </a:r>
          </a:p>
          <a:p>
            <a:pPr marL="0" indent="0" algn="just">
              <a:buNone/>
            </a:pPr>
            <a:r>
              <a:rPr lang="es-MX" i="1" dirty="0"/>
              <a:t>“Pero por tu dureza y por tu corazón no arrepentido, atesoras para ti mismo </a:t>
            </a:r>
            <a:r>
              <a:rPr lang="es-MX" b="1" i="1" dirty="0"/>
              <a:t>ira para el día de la ira </a:t>
            </a:r>
            <a:r>
              <a:rPr lang="es-MX" i="1" dirty="0"/>
              <a:t>y de la revelación del justo juicio de Dios,” </a:t>
            </a:r>
            <a:r>
              <a:rPr lang="es-MX" dirty="0"/>
              <a:t>(Ro. 2:5) = </a:t>
            </a:r>
            <a:r>
              <a:rPr lang="es-MX" b="1" dirty="0"/>
              <a:t>Hebreos 10:31 </a:t>
            </a:r>
            <a:r>
              <a:rPr lang="es-MX" i="1" dirty="0"/>
              <a:t>“Horrenda cosas es caer en manos del Dios vivo.”</a:t>
            </a:r>
            <a:endParaRPr lang="es-MX" dirty="0"/>
          </a:p>
          <a:p>
            <a:pPr marL="0" indent="0">
              <a:buNone/>
            </a:pP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5730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FB1A3-423B-B6DF-5F1C-BC6C5E9A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LA IRA DE LOS HOMBRES ES PECADO.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E2AC1-8F44-EDF5-CC11-7AF73023A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15000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D. </a:t>
            </a:r>
            <a:r>
              <a:rPr lang="es-MX" b="1" dirty="0"/>
              <a:t>Ira </a:t>
            </a:r>
            <a:r>
              <a:rPr lang="es-MX" i="1" dirty="0"/>
              <a:t>(</a:t>
            </a:r>
            <a:r>
              <a:rPr lang="es-MX" i="1" dirty="0">
                <a:highlight>
                  <a:srgbClr val="FFFF00"/>
                </a:highlight>
              </a:rPr>
              <a:t>Thumos</a:t>
            </a:r>
            <a:r>
              <a:rPr lang="es-MX" i="1" dirty="0"/>
              <a:t>) Ira enojo…</a:t>
            </a:r>
            <a:r>
              <a:rPr lang="es-MX" b="1" i="1" dirty="0"/>
              <a:t>una condición mas agitada de los sentimientos</a:t>
            </a:r>
            <a:r>
              <a:rPr lang="es-MX" i="1" dirty="0"/>
              <a:t>, una </a:t>
            </a:r>
            <a:r>
              <a:rPr lang="es-MX" b="1" i="1" dirty="0"/>
              <a:t>explosión de la ira</a:t>
            </a:r>
            <a:r>
              <a:rPr lang="es-MX" i="1" dirty="0"/>
              <a:t>, debida a la indignación interna; </a:t>
            </a:r>
            <a:r>
              <a:rPr lang="es-MX" b="1" i="1" dirty="0"/>
              <a:t>con vistas a tomar venganza</a:t>
            </a:r>
            <a:r>
              <a:rPr lang="es-MX" i="1" dirty="0"/>
              <a:t>.” </a:t>
            </a:r>
            <a:r>
              <a:rPr lang="es-MX" dirty="0"/>
              <a:t>(Vine)</a:t>
            </a:r>
          </a:p>
          <a:p>
            <a:pPr marL="0" indent="0">
              <a:buNone/>
            </a:pPr>
            <a:r>
              <a:rPr lang="es-MX" i="1" dirty="0"/>
              <a:t>“Enfurecerse.” </a:t>
            </a:r>
            <a:r>
              <a:rPr lang="es-MX" dirty="0"/>
              <a:t>(Strong)</a:t>
            </a:r>
          </a:p>
          <a:p>
            <a:pPr marL="0" indent="0">
              <a:buNone/>
            </a:pPr>
            <a:r>
              <a:rPr lang="es-MX" dirty="0"/>
              <a:t>1. Es una obra de la carne, producto de los deseos malos. </a:t>
            </a:r>
            <a:r>
              <a:rPr lang="es-MX" b="1" dirty="0"/>
              <a:t>Gá. 5:17; 19.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2. Se usa de la ira de los hombres, en los siguientes pasajes. </a:t>
            </a:r>
          </a:p>
          <a:p>
            <a:pPr marL="0" indent="0" algn="just">
              <a:buNone/>
            </a:pPr>
            <a:r>
              <a:rPr lang="es-MX" i="1" dirty="0"/>
              <a:t>“</a:t>
            </a:r>
            <a:r>
              <a:rPr lang="es-MX" b="1" i="1" dirty="0"/>
              <a:t>Quítense </a:t>
            </a:r>
            <a:r>
              <a:rPr lang="es-MX" i="1" dirty="0"/>
              <a:t>de vosotros </a:t>
            </a:r>
            <a:r>
              <a:rPr lang="es-MX" b="1" i="1" dirty="0"/>
              <a:t>toda</a:t>
            </a:r>
            <a:r>
              <a:rPr lang="es-MX" i="1" dirty="0"/>
              <a:t> amargura, enojo, </a:t>
            </a:r>
            <a:r>
              <a:rPr lang="es-MX" b="1" i="1" dirty="0"/>
              <a:t>ira</a:t>
            </a:r>
            <a:r>
              <a:rPr lang="es-MX" i="1" dirty="0"/>
              <a:t>, gritería y maledicencia, y toda malicia.” </a:t>
            </a:r>
            <a:r>
              <a:rPr lang="es-MX" b="1" dirty="0"/>
              <a:t>(Efesios 4:31) </a:t>
            </a:r>
          </a:p>
          <a:p>
            <a:pPr marL="0" indent="0" algn="just">
              <a:buNone/>
            </a:pPr>
            <a:r>
              <a:rPr lang="es-MX" i="1" dirty="0"/>
              <a:t>“Pero ahora </a:t>
            </a:r>
            <a:r>
              <a:rPr lang="es-MX" b="1" i="1" dirty="0"/>
              <a:t>dejad también </a:t>
            </a:r>
            <a:r>
              <a:rPr lang="es-MX" i="1" dirty="0"/>
              <a:t>vosotros todas estas cosas: </a:t>
            </a:r>
            <a:r>
              <a:rPr lang="es-MX" b="1" i="1" dirty="0"/>
              <a:t>ira</a:t>
            </a:r>
            <a:r>
              <a:rPr lang="es-MX" i="1" dirty="0"/>
              <a:t>, enojo, malicia, blasfemia, palabras deshonestas de vuestra boca.” </a:t>
            </a:r>
            <a:r>
              <a:rPr lang="es-MX" b="1" dirty="0"/>
              <a:t>(Col. 3:8)</a:t>
            </a:r>
          </a:p>
          <a:p>
            <a:pPr marL="0" indent="0" algn="just">
              <a:buNone/>
            </a:pPr>
            <a:r>
              <a:rPr lang="es-MX" i="1" dirty="0"/>
              <a:t>“Quiero, pues, que los hombres oren en todo lugar, levantando manos santas, </a:t>
            </a:r>
            <a:r>
              <a:rPr lang="es-MX" b="1" i="1" dirty="0"/>
              <a:t>sin ira </a:t>
            </a:r>
            <a:r>
              <a:rPr lang="es-MX" i="1" dirty="0"/>
              <a:t>ni contienda.”  </a:t>
            </a:r>
            <a:r>
              <a:rPr lang="es-MX" b="1" dirty="0"/>
              <a:t>(1Timoteo 2:8)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82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F4451-C442-B5F7-48F2-3F4AA69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63562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LA IRA DE LO HOMBRE ES PECADO.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E5EE4-B9A9-E5C4-CB16-68FE596F0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5443537"/>
          </a:xfrm>
        </p:spPr>
        <p:txBody>
          <a:bodyPr/>
          <a:lstStyle/>
          <a:p>
            <a:pPr marL="0" indent="0" algn="just">
              <a:buNone/>
            </a:pPr>
            <a:r>
              <a:rPr lang="es-MX" i="1" dirty="0"/>
              <a:t>“Por esto, mis amados hermanos, todo hombre sea pronto para oír, tardo para hablar, tardo para airarse;  (20)  porque </a:t>
            </a:r>
            <a:r>
              <a:rPr lang="es-MX" b="1" i="1" dirty="0"/>
              <a:t>la ira </a:t>
            </a:r>
            <a:r>
              <a:rPr lang="es-MX" i="1" dirty="0"/>
              <a:t>del hombre no obra la justicia de Dios.” </a:t>
            </a:r>
            <a:r>
              <a:rPr lang="es-MX" b="1" dirty="0"/>
              <a:t>(Stg. 1:19-20)</a:t>
            </a:r>
          </a:p>
          <a:p>
            <a:pPr marL="0" indent="0">
              <a:buNone/>
            </a:pPr>
            <a:r>
              <a:rPr lang="es-MX" sz="3000" b="1" dirty="0"/>
              <a:t>III. CONSECUENCIAS NEGATIVAS POR NO CONTROLAR EL ENOJO.</a:t>
            </a:r>
          </a:p>
          <a:p>
            <a:pPr marL="0" indent="0">
              <a:buNone/>
            </a:pPr>
            <a:r>
              <a:rPr lang="es-MX" dirty="0"/>
              <a:t>A. Físicas.</a:t>
            </a:r>
          </a:p>
          <a:p>
            <a:pPr marL="514350" indent="-514350">
              <a:buAutoNum type="arabicPeriod"/>
            </a:pPr>
            <a:r>
              <a:rPr lang="es-MX" dirty="0"/>
              <a:t>Se puede llegar al homicidio. </a:t>
            </a:r>
            <a:r>
              <a:rPr lang="es-MX" b="1" dirty="0"/>
              <a:t>Gn.4:6-8.</a:t>
            </a:r>
          </a:p>
          <a:p>
            <a:pPr marL="0" indent="0" algn="just">
              <a:buNone/>
            </a:pPr>
            <a:r>
              <a:rPr lang="es-MX" i="1" dirty="0"/>
              <a:t>“Entonces Jehová dijo a Caín: ¿Por qué te has ensañado, y por qué ha decaído tu semblante?  (7)  Si bien hicieres, ¿no serás enaltecido? y si no hicieres bien, el pecado está a la puerta; con todo esto, </a:t>
            </a:r>
            <a:r>
              <a:rPr lang="es-MX" b="1" i="1" dirty="0"/>
              <a:t>a ti será su deseo, y tú te enseñorearás de él.</a:t>
            </a:r>
            <a:r>
              <a:rPr lang="es-MX" i="1" dirty="0"/>
              <a:t> (8)  Y dijo Caín a su hermano Abel: Salgamos al campo. Y aconteció que estando ellos en el campo, Caín se levantó contra su hermano Abel, y lo mató.” </a:t>
            </a:r>
            <a:r>
              <a:rPr lang="es-MX" dirty="0"/>
              <a:t>(Gn. 4:6-8)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54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7ACEA-4320-6F87-824B-4F1B2581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138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CONSECUENCIAS NEGATIVAS POR NO CONTROLAR EL ENOJO.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EE25C-50D4-6F84-EEE1-6B68A6AD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6034088" cy="5815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i="1" dirty="0"/>
          </a:p>
          <a:p>
            <a:pPr marL="0" indent="0">
              <a:buNone/>
            </a:pPr>
            <a:r>
              <a:rPr lang="es-MX" i="1" dirty="0"/>
              <a:t>“No como Caín, que </a:t>
            </a:r>
            <a:r>
              <a:rPr lang="es-MX" b="1" i="1" dirty="0"/>
              <a:t>era del maligno </a:t>
            </a:r>
            <a:r>
              <a:rPr lang="es-MX" i="1" dirty="0"/>
              <a:t>y mató a su hermano. ¿Y por qué causa le mató? Porque </a:t>
            </a:r>
            <a:r>
              <a:rPr lang="es-MX" b="1" i="1" dirty="0"/>
              <a:t>sus obras eran malas, </a:t>
            </a:r>
            <a:r>
              <a:rPr lang="es-MX" i="1" dirty="0"/>
              <a:t>y las de su hermano justas.”  </a:t>
            </a:r>
            <a:r>
              <a:rPr lang="es-MX" b="1" dirty="0"/>
              <a:t>(1Jn. 3:12)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dirty="0"/>
              <a:t>B. Consecuencias espirituales.</a:t>
            </a:r>
          </a:p>
          <a:p>
            <a:pPr marL="514350" indent="-514350">
              <a:buAutoNum type="arabicPeriod"/>
            </a:pPr>
            <a:r>
              <a:rPr lang="es-MX" dirty="0"/>
              <a:t>Homicidio espiritual. </a:t>
            </a:r>
            <a:r>
              <a:rPr lang="es-MX" b="1" dirty="0"/>
              <a:t>1Jn.3:15.</a:t>
            </a:r>
          </a:p>
          <a:p>
            <a:pPr marL="0" indent="0" algn="just">
              <a:buNone/>
            </a:pPr>
            <a:r>
              <a:rPr lang="es-MX" i="1" dirty="0"/>
              <a:t>“Todo aquel que </a:t>
            </a:r>
            <a:r>
              <a:rPr lang="es-MX" b="1" i="1" dirty="0"/>
              <a:t>aborrece </a:t>
            </a:r>
            <a:r>
              <a:rPr lang="es-MX" i="1" dirty="0"/>
              <a:t>a su hermano es homicida; y sabéis que </a:t>
            </a:r>
            <a:r>
              <a:rPr lang="es-MX" b="1" i="1" dirty="0"/>
              <a:t>ningún homicida tiene vida eterna</a:t>
            </a:r>
            <a:r>
              <a:rPr lang="es-MX" i="1" dirty="0"/>
              <a:t> permanente en él.”  </a:t>
            </a:r>
            <a:r>
              <a:rPr lang="es-MX" dirty="0"/>
              <a:t>(1Jn 3:15)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18918A-0F8E-A2E6-63A4-540A3952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1" y="907256"/>
            <a:ext cx="4686299" cy="30932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FB7584-6611-ED4E-E9A8-79A50227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4000500"/>
            <a:ext cx="481964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1406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EL ENOJO QUE MATA. II</vt:lpstr>
      <vt:lpstr>EL ENOJO QUE MATA.</vt:lpstr>
      <vt:lpstr>EL ENOJO QUE MATA.</vt:lpstr>
      <vt:lpstr>Presentación de PowerPoint</vt:lpstr>
      <vt:lpstr>LA IRA DE DIOS ES SANTA.</vt:lpstr>
      <vt:lpstr>LA IRA DE LOS HOMBRES ES PECADO.</vt:lpstr>
      <vt:lpstr>LA IRA DE LO HOMBRE ES PECADO.</vt:lpstr>
      <vt:lpstr>CONSECUENCIAS NEGATIVAS POR NO CONTROLAR EL ENOJO.</vt:lpstr>
      <vt:lpstr>CONSECUENCIAS NEGATIVAS AL NO CONTROLAR EL ENOJO.</vt:lpstr>
      <vt:lpstr>EL ENOJO QUE MATA.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Perez</dc:creator>
  <cp:lastModifiedBy>Juan Perez</cp:lastModifiedBy>
  <cp:revision>14</cp:revision>
  <dcterms:created xsi:type="dcterms:W3CDTF">2022-08-20T16:05:54Z</dcterms:created>
  <dcterms:modified xsi:type="dcterms:W3CDTF">2022-08-25T19:04:43Z</dcterms:modified>
</cp:coreProperties>
</file>