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2" r:id="rId8"/>
    <p:sldId id="30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6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FA284-A203-4BEF-A9CB-569E61247D64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19840-60CB-4DBA-AB05-6C46B175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B. Sino que </a:t>
            </a:r>
            <a:r>
              <a:rPr lang="es-MX" altLang="ko-KR" b="1" u="sng" dirty="0" smtClean="0">
                <a:ea typeface="굴림" charset="-127"/>
              </a:rPr>
              <a:t>establece prioridades</a:t>
            </a:r>
            <a:r>
              <a:rPr lang="es-MX" altLang="ko-KR" b="1" dirty="0" smtClean="0">
                <a:ea typeface="굴림" charset="-127"/>
              </a:rPr>
              <a:t>. No dejar que la esposa (u otro familiar) estorbe o impida la fidelidad a Dios, que sea tan fiel en el servicio de Dios como si no tuviera esposa</a:t>
            </a:r>
            <a:r>
              <a:rPr lang="es-MX" altLang="ko-KR" b="1" dirty="0" smtClean="0">
                <a:ea typeface="굴림" charset="-127"/>
              </a:rPr>
              <a:t>….</a:t>
            </a:r>
            <a:endParaRPr lang="es-MX" altLang="ko-KR" b="1" dirty="0" smtClean="0">
              <a:ea typeface="굴림" charset="-127"/>
            </a:endParaRP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Compárese Lucas 14:26, “Si alguno viene a mí, y no aborrece a su … mujer… no puede ser mi discípulo”. Aborrecer = no odiar sino amar menos, poner en segundo lugar.</a:t>
            </a:r>
          </a:p>
          <a:p>
            <a:r>
              <a:rPr lang="es-MX" altLang="ko-KR" b="1" dirty="0" smtClean="0">
                <a:ea typeface="굴림" charset="-127"/>
              </a:rPr>
              <a:t>     Lucas 14:20</a:t>
            </a:r>
            <a:r>
              <a:rPr lang="es-MX" altLang="ko-KR" b="1" dirty="0" smtClean="0">
                <a:ea typeface="굴림" charset="-127"/>
              </a:rPr>
              <a:t>, </a:t>
            </a:r>
            <a:r>
              <a:rPr lang="es-MX" b="1" dirty="0" smtClean="0"/>
              <a:t>Nunca seamos como el que dijo,</a:t>
            </a:r>
            <a:r>
              <a:rPr lang="es-MX" altLang="ko-KR" b="1" dirty="0" smtClean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“Acabo de casarme, y por tanto no puedo ir” a “la gran cena”.</a:t>
            </a:r>
          </a:p>
          <a:p>
            <a:endParaRPr lang="es-MX" altLang="ko-KR" b="1" dirty="0" smtClean="0">
              <a:ea typeface="굴림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C. Desde luego, la esposa o el marido deberían </a:t>
            </a:r>
            <a:r>
              <a:rPr lang="es-MX" altLang="ko-KR" b="1" u="sng" dirty="0" smtClean="0">
                <a:ea typeface="굴림" charset="-127"/>
              </a:rPr>
              <a:t>ayudarnos a ser más fieles</a:t>
            </a:r>
            <a:r>
              <a:rPr lang="es-MX" altLang="ko-KR" b="1" dirty="0" smtClean="0">
                <a:ea typeface="굴림" charset="-127"/>
              </a:rPr>
              <a:t> a Dios y así es en muchos casos.</a:t>
            </a:r>
          </a:p>
          <a:p>
            <a:r>
              <a:rPr lang="es-MX" altLang="ko-KR" b="1" dirty="0" smtClean="0">
                <a:ea typeface="굴림" charset="-127"/>
              </a:rPr>
              <a:t>     D. Tiene que ver con </a:t>
            </a:r>
            <a:r>
              <a:rPr lang="es-MX" altLang="ko-KR" b="1" u="sng" dirty="0" smtClean="0">
                <a:ea typeface="굴림" charset="-127"/>
              </a:rPr>
              <a:t>quién viene primero</a:t>
            </a:r>
            <a:r>
              <a:rPr lang="es-MX" altLang="ko-KR" b="1" dirty="0" smtClean="0">
                <a:ea typeface="굴림" charset="-127"/>
              </a:rPr>
              <a:t> en la vida, Cristo o la familia. Nadie – ni padres ni hijos ni cónyuges – tienen el derecho de separarnos de nuestra fidelidad a Dios.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E. Todo vínculo o lazo de familia son frágiles, serán disueltos en Aquel Día. No habrá matrimonio ni familia. Por eso, no dejar que lazos familiares estorben.</a:t>
            </a:r>
          </a:p>
          <a:p>
            <a:r>
              <a:rPr lang="es-MX" altLang="ko-KR" b="1" dirty="0" smtClean="0">
                <a:ea typeface="굴림" charset="-127"/>
              </a:rPr>
              <a:t>     F. Para muchos </a:t>
            </a:r>
            <a:r>
              <a:rPr lang="es-MX" altLang="ko-KR" b="1" u="sng" dirty="0" smtClean="0">
                <a:ea typeface="굴림" charset="-127"/>
              </a:rPr>
              <a:t>la familia es su vida</a:t>
            </a:r>
            <a:r>
              <a:rPr lang="es-MX" altLang="ko-KR" b="1" dirty="0" smtClean="0">
                <a:ea typeface="굴림" charset="-127"/>
              </a:rPr>
              <a:t>. Sólo viven por su familia. Están obsesionados de ella. Pero Jesús dice, “El que ama al padre o a la madre más que a mí no es digno de mí…” (Mateo 10:37)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G. Muy pronto no habrá familia. Al morir se termina esta relación. Más allá del sepulcro no hay maridos, esposas, padres, hijos. Estas relaciones pertenecen exclusivamente a este planeta y esta vida.</a:t>
            </a:r>
            <a:endParaRPr lang="en-US" altLang="ko-KR" dirty="0" smtClean="0">
              <a:ea typeface="굴림" charset="-127"/>
            </a:endParaRP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Mateo 22:30, “en la resurrección ni se casarán ni se darán en casamiento, sino serán como los ángeles de Dios en el cielo”.</a:t>
            </a:r>
            <a:endParaRPr lang="en-US" altLang="ko-KR" b="1" dirty="0" smtClean="0">
              <a:ea typeface="굴림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H. Por lo tanto, no dejar que relaciones familiares ocupen primer lugar en la vida.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 Mateo 8:22, “Sígueme, y deja que los muertos entierren a sus muertos”.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 Relaciones humanas son terrenales y breves, la relación con Cristo es celestial y eterna.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II. </a:t>
            </a:r>
            <a:r>
              <a:rPr lang="es-MX" altLang="ko-KR" b="1" u="sng" dirty="0" smtClean="0">
                <a:ea typeface="굴림" charset="-127"/>
              </a:rPr>
              <a:t>“los que lloran, (sean) como si no llorasen”</a:t>
            </a:r>
            <a:r>
              <a:rPr lang="es-MX" altLang="ko-KR" b="1" dirty="0" smtClean="0">
                <a:ea typeface="굴림" charset="-127"/>
              </a:rPr>
              <a:t>. Este mundo es un valle de lágrimas pero uno no debe ser afectado demasiado por ellas.</a:t>
            </a:r>
            <a:r>
              <a:rPr lang="es-MX" altLang="ko-KR" dirty="0" smtClean="0">
                <a:ea typeface="굴림" charset="-127"/>
              </a:rPr>
              <a:t>  </a:t>
            </a:r>
            <a:r>
              <a:rPr lang="es-MX" altLang="ko-KR" b="1" dirty="0" smtClean="0">
                <a:ea typeface="굴림" charset="-127"/>
              </a:rPr>
              <a:t>¡El llorar tendrá su fin muy pronto!</a:t>
            </a:r>
          </a:p>
          <a:p>
            <a:r>
              <a:rPr lang="es-MX" altLang="ko-KR" b="1" dirty="0" smtClean="0">
                <a:ea typeface="굴림" charset="-127"/>
              </a:rPr>
              <a:t>     A. No es pecado llorar. ¿Quién no llora cuando está  afligido, o si el negocio quiebra, o si somos difamados, etc.?</a:t>
            </a:r>
          </a:p>
          <a:p>
            <a:endParaRPr lang="es-MX" altLang="ko-KR" b="1" dirty="0" smtClean="0">
              <a:ea typeface="굴림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También es apropiado llorar al ser querido que muere. Abraham lo hizo. Jacob lo hizo. Los discípulos hicieron “gran llanto” sobre Esteban.</a:t>
            </a:r>
            <a:r>
              <a:rPr lang="en-US" altLang="ko-KR" dirty="0" smtClean="0">
                <a:ea typeface="굴림" charset="-127"/>
              </a:rPr>
              <a:t> </a:t>
            </a:r>
          </a:p>
          <a:p>
            <a:r>
              <a:rPr lang="es-MX" altLang="ko-KR" b="1" dirty="0" smtClean="0">
                <a:ea typeface="굴림" charset="-127"/>
              </a:rPr>
              <a:t>     B. No prohíbe el llorar cuando estamos afligidos, sufrimos persecución, somos maltratados, pero </a:t>
            </a:r>
            <a:r>
              <a:rPr lang="es-MX" altLang="ko-KR" b="1" u="sng" dirty="0" smtClean="0">
                <a:ea typeface="굴림" charset="-127"/>
              </a:rPr>
              <a:t>¿cómo nos afecta </a:t>
            </a:r>
            <a:r>
              <a:rPr lang="es-MX" altLang="ko-KR" b="1" u="sng" dirty="0" err="1" smtClean="0">
                <a:ea typeface="굴림" charset="-127"/>
              </a:rPr>
              <a:t>espiri-tualmente</a:t>
            </a:r>
            <a:r>
              <a:rPr lang="es-MX" altLang="ko-KR" b="1" u="sng" dirty="0" smtClean="0">
                <a:ea typeface="굴림" charset="-127"/>
              </a:rPr>
              <a:t> el llorar</a:t>
            </a:r>
            <a:r>
              <a:rPr lang="es-MX" altLang="ko-KR" b="1" dirty="0" smtClean="0">
                <a:ea typeface="굴림" charset="-127"/>
              </a:rPr>
              <a:t>? Evitar tristeza </a:t>
            </a:r>
            <a:r>
              <a:rPr lang="es-MX" altLang="ko-KR" b="1" u="sng" dirty="0" smtClean="0">
                <a:ea typeface="굴림" charset="-127"/>
              </a:rPr>
              <a:t>excesiva.</a:t>
            </a:r>
            <a:endParaRPr lang="en-US" altLang="ko-KR" dirty="0" smtClean="0">
              <a:ea typeface="굴림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C. Lo que Pablo enseña es no dejar que el llorar </a:t>
            </a:r>
            <a:r>
              <a:rPr lang="es-MX" altLang="ko-KR" b="1" u="sng" dirty="0" smtClean="0">
                <a:ea typeface="굴림" charset="-127"/>
              </a:rPr>
              <a:t>estorbe el servicio a Dios</a:t>
            </a:r>
            <a:r>
              <a:rPr lang="es-MX" altLang="ko-KR" b="1" dirty="0" smtClean="0">
                <a:ea typeface="굴림" charset="-127"/>
              </a:rPr>
              <a:t>.</a:t>
            </a:r>
            <a:r>
              <a:rPr lang="es-MX" altLang="ko-KR" dirty="0" smtClean="0">
                <a:ea typeface="굴림" charset="-127"/>
              </a:rPr>
              <a:t> </a:t>
            </a:r>
          </a:p>
          <a:p>
            <a:r>
              <a:rPr lang="es-MX" altLang="ko-KR" b="1" dirty="0" smtClean="0">
                <a:ea typeface="굴림" charset="-127"/>
              </a:rPr>
              <a:t>     D. Dominio sobre las emociones. Hay personas que dan rienda suelta a las emociones y se olvidan de la familia, la iglesia y su deber hacia Dios. Es egoísmo.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Gálatas 2:20, “Con Cristo estoy juntamente crucificado, y ya no vivo yo”. ¡Muerto al mundo!  ¡Sonrisa en medio de lágrimas!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E. Además debemos recordar 1 Tesalonicenses 4:13-18, “no os entristezcáis como lo hacen los demás que no tienen esperanza”.</a:t>
            </a:r>
          </a:p>
          <a:p>
            <a:r>
              <a:rPr lang="es-MX" altLang="ko-KR" b="1" dirty="0" smtClean="0">
                <a:ea typeface="굴림" charset="-127"/>
              </a:rPr>
              <a:t>     F. También Apocalipsis 21:4, “</a:t>
            </a:r>
            <a:r>
              <a:rPr lang="en-US" b="1" dirty="0" smtClean="0"/>
              <a:t>El </a:t>
            </a:r>
            <a:r>
              <a:rPr lang="en-US" b="1" dirty="0" err="1" smtClean="0"/>
              <a:t>enjugará</a:t>
            </a:r>
            <a:r>
              <a:rPr lang="en-US" b="1" dirty="0" smtClean="0"/>
              <a:t> </a:t>
            </a:r>
            <a:r>
              <a:rPr lang="en-US" b="1" dirty="0" err="1" smtClean="0"/>
              <a:t>toda</a:t>
            </a:r>
            <a:r>
              <a:rPr lang="en-US" b="1" dirty="0" smtClean="0"/>
              <a:t> </a:t>
            </a:r>
            <a:r>
              <a:rPr lang="en-US" b="1" dirty="0" err="1" smtClean="0"/>
              <a:t>lágrima</a:t>
            </a:r>
            <a:r>
              <a:rPr lang="en-US" b="1" dirty="0" smtClean="0"/>
              <a:t> de </a:t>
            </a:r>
            <a:r>
              <a:rPr lang="en-US" b="1" dirty="0" err="1" smtClean="0"/>
              <a:t>sus</a:t>
            </a:r>
            <a:r>
              <a:rPr lang="en-US" b="1" dirty="0" smtClean="0"/>
              <a:t> </a:t>
            </a:r>
            <a:r>
              <a:rPr lang="en-US" b="1" dirty="0" err="1" smtClean="0"/>
              <a:t>ojos</a:t>
            </a:r>
            <a:r>
              <a:rPr lang="en-US" b="1" dirty="0" smtClean="0"/>
              <a:t>, y </a:t>
            </a:r>
            <a:r>
              <a:rPr lang="en-US" b="1" dirty="0" err="1" smtClean="0"/>
              <a:t>ya</a:t>
            </a:r>
            <a:r>
              <a:rPr lang="en-US" b="1" dirty="0" smtClean="0"/>
              <a:t> no </a:t>
            </a:r>
            <a:r>
              <a:rPr lang="en-US" b="1" dirty="0" err="1" smtClean="0"/>
              <a:t>habrá</a:t>
            </a:r>
            <a:r>
              <a:rPr lang="en-US" b="1" dirty="0" smtClean="0"/>
              <a:t> </a:t>
            </a:r>
            <a:r>
              <a:rPr lang="en-US" b="1" dirty="0" err="1" smtClean="0"/>
              <a:t>muerte</a:t>
            </a:r>
            <a:r>
              <a:rPr lang="en-US" b="1" dirty="0" smtClean="0"/>
              <a:t>, </a:t>
            </a:r>
            <a:r>
              <a:rPr lang="en-US" b="1" dirty="0" err="1" smtClean="0"/>
              <a:t>ni</a:t>
            </a:r>
            <a:r>
              <a:rPr lang="en-US" b="1" dirty="0" smtClean="0"/>
              <a:t> </a:t>
            </a:r>
            <a:r>
              <a:rPr lang="en-US" b="1" dirty="0" err="1" smtClean="0"/>
              <a:t>habrá</a:t>
            </a:r>
            <a:r>
              <a:rPr lang="en-US" b="1" dirty="0" smtClean="0"/>
              <a:t> </a:t>
            </a:r>
            <a:r>
              <a:rPr lang="en-US" b="1" dirty="0" err="1" smtClean="0"/>
              <a:t>más</a:t>
            </a:r>
            <a:r>
              <a:rPr lang="en-US" b="1" dirty="0" smtClean="0"/>
              <a:t> </a:t>
            </a:r>
            <a:r>
              <a:rPr lang="en-US" b="1" dirty="0" err="1" smtClean="0"/>
              <a:t>duelo</a:t>
            </a:r>
            <a:r>
              <a:rPr lang="en-US" b="1" dirty="0" smtClean="0"/>
              <a:t>, </a:t>
            </a:r>
            <a:r>
              <a:rPr lang="en-US" b="1" dirty="0" err="1" smtClean="0"/>
              <a:t>ni</a:t>
            </a:r>
            <a:r>
              <a:rPr lang="en-US" b="1" dirty="0" smtClean="0"/>
              <a:t> clamor, </a:t>
            </a:r>
            <a:r>
              <a:rPr lang="en-US" b="1" dirty="0" err="1" smtClean="0"/>
              <a:t>ni</a:t>
            </a:r>
            <a:r>
              <a:rPr lang="en-US" b="1" dirty="0" smtClean="0"/>
              <a:t> dolor, </a:t>
            </a:r>
            <a:r>
              <a:rPr lang="en-US" b="1" dirty="0" err="1" smtClean="0"/>
              <a:t>porque</a:t>
            </a:r>
            <a:r>
              <a:rPr lang="en-US" b="1" dirty="0" smtClean="0"/>
              <a:t> </a:t>
            </a:r>
            <a:r>
              <a:rPr lang="en-US" b="1" dirty="0" err="1" smtClean="0"/>
              <a:t>las</a:t>
            </a:r>
            <a:r>
              <a:rPr lang="en-US" b="1" dirty="0" smtClean="0"/>
              <a:t> </a:t>
            </a:r>
            <a:r>
              <a:rPr lang="en-US" b="1" dirty="0" err="1" smtClean="0"/>
              <a:t>primeras</a:t>
            </a:r>
            <a:r>
              <a:rPr lang="en-US" b="1" dirty="0" smtClean="0"/>
              <a:t> </a:t>
            </a:r>
            <a:r>
              <a:rPr lang="en-US" b="1" dirty="0" err="1" smtClean="0"/>
              <a:t>cosas</a:t>
            </a:r>
            <a:r>
              <a:rPr lang="en-US" b="1" dirty="0" smtClean="0"/>
              <a:t> </a:t>
            </a:r>
            <a:r>
              <a:rPr lang="en-US" b="1" dirty="0" err="1" smtClean="0"/>
              <a:t>han</a:t>
            </a:r>
            <a:r>
              <a:rPr lang="en-US" b="1" dirty="0" smtClean="0"/>
              <a:t> </a:t>
            </a:r>
            <a:r>
              <a:rPr lang="en-US" b="1" dirty="0" err="1" smtClean="0"/>
              <a:t>pasado</a:t>
            </a:r>
            <a:r>
              <a:rPr lang="en-US" b="1" dirty="0" smtClean="0"/>
              <a:t>”.</a:t>
            </a:r>
          </a:p>
          <a:p>
            <a:endParaRPr lang="en-US" altLang="ko-KR" dirty="0" smtClean="0"/>
          </a:p>
          <a:p>
            <a:endParaRPr lang="es-MX" altLang="ko-KR" b="1" dirty="0" smtClean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III. </a:t>
            </a:r>
            <a:r>
              <a:rPr lang="es-MX" altLang="ko-KR" b="1" u="sng" dirty="0" smtClean="0">
                <a:ea typeface="굴림" charset="-127"/>
              </a:rPr>
              <a:t>“los que se alegran (sean) como si no se alegrasen”.</a:t>
            </a:r>
            <a:r>
              <a:rPr lang="es-MX" altLang="ko-KR" b="1" dirty="0" smtClean="0">
                <a:ea typeface="굴림" charset="-127"/>
              </a:rPr>
              <a:t> Para muchos este mundo es pura felicidad y diversión. Viven sólo para los placeres de la vida de </a:t>
            </a:r>
            <a:r>
              <a:rPr lang="es-MX" altLang="ko-KR" b="1" u="sng" dirty="0" smtClean="0">
                <a:ea typeface="굴림" charset="-127"/>
              </a:rPr>
              <a:t>muy poca duración</a:t>
            </a:r>
            <a:r>
              <a:rPr lang="es-MX" altLang="ko-KR" b="1" dirty="0" smtClean="0">
                <a:ea typeface="굴림" charset="-127"/>
              </a:rPr>
              <a:t>.</a:t>
            </a:r>
          </a:p>
          <a:p>
            <a:r>
              <a:rPr lang="es-MX" altLang="ko-KR" b="1" dirty="0" smtClean="0">
                <a:ea typeface="굴림" charset="-127"/>
              </a:rPr>
              <a:t>     A. No hablamos solamente de placeres pecaminosos. Hay muchos placeres sanos e inocentes, pero se debe evitar el </a:t>
            </a:r>
            <a:r>
              <a:rPr lang="es-MX" altLang="ko-KR" b="1" u="sng" dirty="0" smtClean="0">
                <a:ea typeface="굴림" charset="-127"/>
              </a:rPr>
              <a:t>exceso</a:t>
            </a:r>
            <a:r>
              <a:rPr lang="es-MX" altLang="ko-KR" b="1" dirty="0" smtClean="0">
                <a:ea typeface="굴림" charset="-127"/>
              </a:rPr>
              <a:t> de alegrarse como el exceso de llorar.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pPr algn="ctr"/>
            <a:r>
              <a:rPr lang="es-MX" altLang="ko-KR" sz="5400" b="1" dirty="0" smtClean="0">
                <a:ea typeface="굴림" charset="-127"/>
              </a:rPr>
              <a:t>“El Tiempo Ha Sido Acortado”</a:t>
            </a:r>
          </a:p>
          <a:p>
            <a:pPr algn="ctr"/>
            <a:r>
              <a:rPr lang="es-MX" altLang="ko-KR" sz="5400" b="1" dirty="0" smtClean="0">
                <a:ea typeface="굴림" charset="-127"/>
              </a:rPr>
              <a:t> 1 Corintios 7:29-31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B. Es necesario siempre tener “la vista corta” de la vida. No es larga e interminable. Es de muy corta duración. Por eso, siempre poner lo primero en primer lugar.</a:t>
            </a:r>
            <a:r>
              <a:rPr lang="es-MX" altLang="ko-KR" dirty="0" smtClean="0">
                <a:ea typeface="굴림" charset="-127"/>
              </a:rPr>
              <a:t> </a:t>
            </a:r>
          </a:p>
          <a:p>
            <a:r>
              <a:rPr lang="es-MX" altLang="ko-KR" b="1" dirty="0" smtClean="0">
                <a:ea typeface="굴림" charset="-127"/>
              </a:rPr>
              <a:t>     C. Que el regocijo no sea excesivo porque muy pronto seremos como si nunca hubiéramos </a:t>
            </a:r>
            <a:r>
              <a:rPr lang="es-MX" altLang="ko-KR" b="1" smtClean="0">
                <a:ea typeface="굴림" charset="-127"/>
              </a:rPr>
              <a:t>llorado </a:t>
            </a:r>
            <a:r>
              <a:rPr lang="es-MX" altLang="ko-KR" b="1" smtClean="0">
                <a:ea typeface="굴림" charset="-127"/>
              </a:rPr>
              <a:t>ni </a:t>
            </a:r>
            <a:r>
              <a:rPr lang="es-MX" altLang="ko-KR" b="1" dirty="0" smtClean="0">
                <a:ea typeface="굴림" charset="-127"/>
              </a:rPr>
              <a:t>regocijado. No perdamos el equilibrio espiritual.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IV. </a:t>
            </a:r>
            <a:r>
              <a:rPr lang="es-MX" altLang="ko-KR" b="1" u="sng" dirty="0" smtClean="0">
                <a:ea typeface="굴림" charset="-127"/>
              </a:rPr>
              <a:t>“los que compran (sean) como si no poseyesen”</a:t>
            </a:r>
            <a:r>
              <a:rPr lang="es-MX" altLang="ko-KR" b="1" dirty="0" smtClean="0">
                <a:ea typeface="굴림" charset="-127"/>
              </a:rPr>
              <a:t>.  Por eso, no hay justificación para la acumulación de muchos bienes materiales. 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A. Deuteronomio 6:10-12, “Y sucederá que cuando el Señor te traiga a la tierra … ten cuidado, </a:t>
            </a:r>
            <a:r>
              <a:rPr lang="es-MX" altLang="ko-KR" b="1" u="sng" dirty="0" smtClean="0">
                <a:ea typeface="굴림" charset="-127"/>
              </a:rPr>
              <a:t>no sea que te olvides del Señor…</a:t>
            </a:r>
            <a:r>
              <a:rPr lang="es-MX" altLang="ko-KR" b="1" dirty="0" smtClean="0">
                <a:ea typeface="굴림" charset="-127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B. Tener presente que pronto otra persona tendrá su negocio o empleo, otra persona vivirá en su casa. Otros estarán invirtiendo su dinero y disfrutándolo. </a:t>
            </a:r>
          </a:p>
          <a:p>
            <a:r>
              <a:rPr lang="es-MX" altLang="ko-KR" b="1" dirty="0" smtClean="0">
                <a:ea typeface="굴림" charset="-127"/>
              </a:rPr>
              <a:t>     C. Prov. 23:4, 5, “No te afanes por hacerte rico… Porque la riqueza ciertamente se hace alas, como águila que vuela hacia los cielos”.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E. Eclesiastés 5:10, “El que ama el dinero no se saciará de dinero, y el que ama la abundancia no se saciará de ganancias”.</a:t>
            </a:r>
          </a:p>
          <a:p>
            <a:r>
              <a:rPr lang="es-MX" altLang="ko-KR" b="1" dirty="0" smtClean="0">
                <a:ea typeface="굴림" charset="-127"/>
              </a:rPr>
              <a:t>     F. Lo más importante es tener tesoro en el cielo, Mateo 6:19-21.</a:t>
            </a:r>
          </a:p>
          <a:p>
            <a:r>
              <a:rPr lang="es-MX" altLang="ko-KR" b="1" dirty="0" smtClean="0">
                <a:ea typeface="굴림" charset="-127"/>
              </a:rPr>
              <a:t>     1 Timoteo 6:17, 18, “ni pongan la esperanza en las riquezas, las cuales son inciertas …”</a:t>
            </a:r>
          </a:p>
          <a:p>
            <a:endParaRPr lang="es-MX" altLang="ko-KR" b="1" dirty="0" smtClean="0">
              <a:ea typeface="굴림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V. </a:t>
            </a:r>
            <a:r>
              <a:rPr lang="es-MX" altLang="ko-KR" b="1" u="sng" dirty="0" smtClean="0">
                <a:ea typeface="굴림" charset="-127"/>
              </a:rPr>
              <a:t>“los que disfrutan de este mundo (aprovechan, usan este mundo) (sean) como si no lo disfrutasen (usaran)”</a:t>
            </a:r>
            <a:r>
              <a:rPr lang="es-MX" altLang="ko-KR" b="1" dirty="0" smtClean="0">
                <a:ea typeface="굴림" charset="-127"/>
              </a:rPr>
              <a:t>.</a:t>
            </a:r>
            <a:r>
              <a:rPr lang="es-MX" altLang="ko-KR" dirty="0" smtClean="0">
                <a:ea typeface="굴림" charset="-127"/>
              </a:rPr>
              <a:t> </a:t>
            </a:r>
          </a:p>
          <a:p>
            <a:r>
              <a:rPr lang="es-MX" altLang="ko-KR" b="1" dirty="0" smtClean="0">
                <a:ea typeface="굴림" charset="-127"/>
              </a:rPr>
              <a:t>     A. Es apropiado aprovechar este mundo que provee alimento, vestido, techo, medicina, pero </a:t>
            </a:r>
            <a:r>
              <a:rPr lang="es-MX" altLang="ko-KR" b="1" u="sng" dirty="0" smtClean="0">
                <a:ea typeface="굴림" charset="-127"/>
              </a:rPr>
              <a:t>evitemos el exceso en todo</a:t>
            </a:r>
            <a:r>
              <a:rPr lang="es-MX" altLang="ko-KR" b="1" dirty="0" smtClean="0">
                <a:ea typeface="굴림" charset="-127"/>
              </a:rPr>
              <a:t>. 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No usemos el mundo con </a:t>
            </a:r>
            <a:r>
              <a:rPr lang="es-MX" altLang="ko-KR" b="1" u="sng" dirty="0" smtClean="0">
                <a:ea typeface="굴림" charset="-127"/>
              </a:rPr>
              <a:t>egoísmo y avaricia</a:t>
            </a:r>
            <a:r>
              <a:rPr lang="es-MX" altLang="ko-KR" b="1" dirty="0" smtClean="0">
                <a:ea typeface="굴림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B. 1 Corintios 3:21, “todo es vuestro… el mundo, o la vida, o la muerte, o lo presente, o lo por venir, todo es vuestro”. El mundo pertenece a nosotros, pero usarlo con moderación.</a:t>
            </a:r>
            <a:r>
              <a:rPr lang="es-MX" altLang="ko-KR" dirty="0" smtClean="0">
                <a:ea typeface="굴림" charset="-127"/>
              </a:rPr>
              <a:t> </a:t>
            </a:r>
          </a:p>
          <a:p>
            <a:r>
              <a:rPr lang="es-MX" altLang="ko-KR" b="1" dirty="0" smtClean="0">
                <a:ea typeface="굴림" charset="-127"/>
              </a:rPr>
              <a:t>     C. 1 Pedro 2:11, peregrinos. “No puede el mundo ser mi hogar”. Es como hotel, lo necesitamos por poco tiempo y luego lo dejamos para ir a nuestro hogar permanente</a:t>
            </a:r>
            <a:r>
              <a:rPr lang="en-US" altLang="ko-KR" dirty="0" smtClean="0"/>
              <a:t>.</a:t>
            </a:r>
            <a:endParaRPr lang="es-MX" altLang="ko-KR" dirty="0" smtClean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D. Siempre recordemos que muy pronto otro vivirá en mi casa, otro trabajará en mi lugar, otro estará ocupando mi banca en las reuniones. 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Porque la vida es muy pasajera. Es como la flor de la hierba … como un vapor … como agua derramada que no se puede recoger …</a:t>
            </a:r>
          </a:p>
          <a:p>
            <a:r>
              <a:rPr lang="es-MX" altLang="ko-KR" b="1" dirty="0" smtClean="0">
                <a:ea typeface="굴림" charset="-127"/>
              </a:rPr>
              <a:t>    ¡Lo terrenal no es permanente!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VI. La razón: </a:t>
            </a:r>
            <a:r>
              <a:rPr lang="es-MX" altLang="ko-KR" b="1" u="sng" dirty="0" smtClean="0">
                <a:ea typeface="굴림" charset="-127"/>
              </a:rPr>
              <a:t>“porque la apariencia de este mundo se pasa”.</a:t>
            </a:r>
            <a:r>
              <a:rPr lang="es-MX" altLang="ko-KR" b="1" dirty="0" smtClean="0">
                <a:ea typeface="굴림" charset="-127"/>
              </a:rPr>
              <a:t> 1 Juan 2:17, “Y el mundo está pasando, y sus deseos; pero el que hace la voluntad de Dios permanece para siempre”.</a:t>
            </a:r>
          </a:p>
          <a:p>
            <a:r>
              <a:rPr lang="es-MX" altLang="ko-KR" b="1" dirty="0" smtClean="0">
                <a:ea typeface="굴림" charset="-127"/>
              </a:rPr>
              <a:t>     A. La palabra “apariencia” es término del teatro y se refiere al cambio constante del escenario. (En la TV mucho más rápido).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Así es la vida: niñez … juventud … adultos  jóvenes … mediana edad … vejez … ¿Luego?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2 Pedro 3:10 puede ser la “escena” en cualquier momento (“la tierra y las obras que hay en ella serán quemadas”).</a:t>
            </a:r>
          </a:p>
          <a:p>
            <a:r>
              <a:rPr lang="es-MX" altLang="ko-KR" b="1" dirty="0" smtClean="0">
                <a:ea typeface="굴림" charset="-127"/>
              </a:rPr>
              <a:t>     C. Entonces hagamos todo con este pensamiento: </a:t>
            </a:r>
            <a:r>
              <a:rPr lang="es-MX" altLang="ko-KR" b="1" u="sng" dirty="0" smtClean="0">
                <a:ea typeface="굴림" charset="-127"/>
              </a:rPr>
              <a:t>el tiempo es corto</a:t>
            </a:r>
            <a:r>
              <a:rPr lang="es-MX" altLang="ko-KR" b="1" dirty="0" smtClean="0">
                <a:ea typeface="굴림" charset="-127"/>
              </a:rPr>
              <a:t>. Tenerlo presente para todo plan que tengamos, toda relación o conexión que formemos.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</a:t>
            </a:r>
            <a:r>
              <a:rPr lang="es-MX" altLang="ko-KR" b="1" u="sng" dirty="0" smtClean="0">
                <a:ea typeface="굴림" charset="-127"/>
              </a:rPr>
              <a:t>Conclusión</a:t>
            </a:r>
            <a:r>
              <a:rPr lang="es-MX" altLang="ko-KR" b="1" dirty="0" smtClean="0">
                <a:ea typeface="굴림" charset="-127"/>
              </a:rPr>
              <a:t>.</a:t>
            </a:r>
          </a:p>
          <a:p>
            <a:r>
              <a:rPr lang="es-MX" altLang="ko-KR" b="1" dirty="0" smtClean="0">
                <a:ea typeface="굴림" charset="-127"/>
              </a:rPr>
              <a:t>	A. El espíritu (alma) debe ser </a:t>
            </a:r>
            <a:r>
              <a:rPr lang="es-MX" altLang="ko-KR" b="1" dirty="0" err="1" smtClean="0">
                <a:ea typeface="굴림" charset="-127"/>
              </a:rPr>
              <a:t>indepen</a:t>
            </a:r>
            <a:r>
              <a:rPr lang="es-MX" altLang="ko-KR" b="1" dirty="0" smtClean="0">
                <a:ea typeface="굴림" charset="-127"/>
              </a:rPr>
              <a:t>-diente de toda relación, todo lazo, todas circunstancias, de toda posesión material, de todo empleo o negocio.</a:t>
            </a:r>
          </a:p>
          <a:p>
            <a:r>
              <a:rPr lang="es-MX" altLang="ko-KR" b="1" dirty="0" smtClean="0">
                <a:ea typeface="굴림" charset="-127"/>
              </a:rPr>
              <a:t>     B. Debemos estar listos a sacrificar cualquiera de estas cosas si existe el más mínimo peligro de que estorben nuestra comunión con Dios. Lucas 14:26.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Introducción. </a:t>
            </a:r>
          </a:p>
          <a:p>
            <a:r>
              <a:rPr lang="es-MX" altLang="ko-KR" b="1" dirty="0" smtClean="0">
                <a:ea typeface="굴림" charset="-127"/>
              </a:rPr>
              <a:t>     A. El tiempo que tenemos aquí en la tierra es muy limitado y, por eso, todo lo que hagamos debemos hacerlo </a:t>
            </a:r>
            <a:r>
              <a:rPr lang="es-MX" altLang="ko-KR" b="1" u="sng" dirty="0" smtClean="0">
                <a:ea typeface="굴림" charset="-127"/>
              </a:rPr>
              <a:t>pensando en el día del juicio y la eternidad</a:t>
            </a:r>
            <a:r>
              <a:rPr lang="es-MX" altLang="ko-KR" b="1" dirty="0" smtClean="0">
                <a:ea typeface="굴림" charset="-127"/>
              </a:rPr>
              <a:t>.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Se ha disminuido … estrechado … limitado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La vida terrenal es como flor de hierba … como vapor … como sombra … agua </a:t>
            </a:r>
            <a:r>
              <a:rPr lang="es-MX" altLang="ko-KR" b="1" dirty="0" err="1" smtClean="0">
                <a:ea typeface="굴림" charset="-127"/>
              </a:rPr>
              <a:t>derra-mada</a:t>
            </a:r>
            <a:r>
              <a:rPr lang="es-MX" altLang="ko-KR" b="1" dirty="0" smtClean="0">
                <a:ea typeface="굴림" charset="-127"/>
              </a:rPr>
              <a:t> que no se puede recoger … </a:t>
            </a:r>
          </a:p>
          <a:p>
            <a:endParaRPr lang="es-MX" altLang="ko-KR" b="1" dirty="0" smtClean="0">
              <a:ea typeface="굴림" charset="-127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D. La vida vuela hacia su fin. El gran negocio es preparar, preparar, preparar… para la muerte y el juicio final.</a:t>
            </a:r>
          </a:p>
          <a:p>
            <a:r>
              <a:rPr lang="es-MX" altLang="ko-KR" b="1" dirty="0" smtClean="0">
                <a:ea typeface="굴림" charset="-127"/>
              </a:rPr>
              <a:t>     E. ¿Si el doctor dijera, “Tienes seis semanas”? </a:t>
            </a:r>
            <a:r>
              <a:rPr lang="es-MX" altLang="ko-KR" dirty="0" smtClean="0">
                <a:ea typeface="굴림" charset="-127"/>
              </a:rPr>
              <a:t>(</a:t>
            </a:r>
            <a:r>
              <a:rPr lang="es-MX" altLang="ko-KR" b="1" dirty="0" smtClean="0">
                <a:ea typeface="굴림" charset="-127"/>
              </a:rPr>
              <a:t>El hno. Jim Everett, evangelista de Austin, Texas oyó esto).</a:t>
            </a:r>
          </a:p>
          <a:p>
            <a:r>
              <a:rPr lang="es-MX" altLang="ko-KR" b="1" dirty="0" smtClean="0">
                <a:ea typeface="굴림" charset="-127"/>
              </a:rPr>
              <a:t>     Es muy posible que nos queda solamente seis semanas o seis días o seis minutos ...</a:t>
            </a:r>
            <a:r>
              <a:rPr lang="es-MX" altLang="ko-KR" dirty="0" smtClean="0">
                <a:ea typeface="굴림" charset="-127"/>
              </a:rPr>
              <a:t> </a:t>
            </a:r>
            <a:endParaRPr lang="es-MX" altLang="ko-KR" b="1" dirty="0" smtClean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F. Amós 4:12, “¡prepárate para venir al encuentro de tu Dios!” 2 Reyes 20:1, “Pon en orden tu casa (Ezequías), porque vas a morir”.</a:t>
            </a:r>
          </a:p>
          <a:p>
            <a:r>
              <a:rPr lang="es-MX" b="1" dirty="0" smtClean="0"/>
              <a:t>     G. 1 Samuel 20:3, David: “hay solamente un paso entre mí y la muerte”. 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Un solo “alto” que alguien pasa sin parar. Un solo semáforo en rojo que alguien no respeta.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 smtClean="0"/>
              <a:t>     H. Actitud sumamente peligrosa: “Mi Señor tarda en venir”. Sí viene ¡pero no viene AHORA!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1 Tesalonicenses 5:2, 3, “Sabéis perfecta-mente que el día del Señor vendrá como ladrón en la noche, que cuando digan: Paz y seguridad, entonces vendrá sobre ellos destrucción repentina como los dolores a la mujer encinta, y no escaparán”.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	-- Santiago 4:13, “¡Vamos ahora! Los que decís: Hoy y mañana iremos a tal ciudad, y estaremos allá un año y traficaremos y ganaremos: cuando no sabéis lo que será mañana. </a:t>
            </a:r>
            <a:endParaRPr lang="es-MX" b="1" dirty="0" smtClean="0"/>
          </a:p>
          <a:p>
            <a:r>
              <a:rPr lang="es-MX" b="1" dirty="0" smtClean="0"/>
              <a:t> </a:t>
            </a:r>
            <a:r>
              <a:rPr lang="es-MX" b="1" dirty="0" smtClean="0"/>
              <a:t>    Porque </a:t>
            </a:r>
            <a:r>
              <a:rPr lang="es-MX" b="1" dirty="0" smtClean="0"/>
              <a:t>¿qué es vuestra vida? Ciertamente es neblina que se aparece por un poco de tiempo, y luego se desvanece”.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B. En “Aquel Día” no será importante qué modelo de carro o qué clase de casa hubiéramos tenido o qué marca de ropa hubiéramos llevado.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Lo único que será importante será: ¿Estamos preparados para el Juicio Final?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C. Muchísimas cosas que parecen ser muy importantes en esta vida </a:t>
            </a:r>
            <a:r>
              <a:rPr lang="es-MX" altLang="ko-KR" b="1" u="sng" dirty="0" smtClean="0">
                <a:ea typeface="굴림" charset="-127"/>
              </a:rPr>
              <a:t>no tendrán importancia alguna en “Aquel Día”</a:t>
            </a:r>
            <a:r>
              <a:rPr lang="es-MX" altLang="ko-KR" b="1" dirty="0" smtClean="0">
                <a:ea typeface="굴림" charset="-127"/>
              </a:rPr>
              <a:t>.</a:t>
            </a:r>
            <a:r>
              <a:rPr lang="en-US" altLang="ko-KR" dirty="0" smtClean="0">
                <a:ea typeface="굴림" charset="-127"/>
              </a:rPr>
              <a:t> </a:t>
            </a:r>
          </a:p>
          <a:p>
            <a:r>
              <a:rPr lang="es-MX" altLang="ko-KR" b="1" dirty="0" smtClean="0">
                <a:ea typeface="굴림" charset="-127"/>
              </a:rPr>
              <a:t>     D. En este texto (1 Corintios 7:29-31) Pablo nos recuerda que la vida corre rápidamente hacia su fin y que el gran negocio y diseño de ella es prepararse para morir o para la venida de Cristo.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     E. Todos los planes de la vida deben hacerse teniendo en mente que “el tiempo es corto”.</a:t>
            </a:r>
          </a:p>
          <a:p>
            <a:r>
              <a:rPr lang="es-MX" altLang="ko-KR" b="1" dirty="0" smtClean="0">
                <a:ea typeface="굴림" charset="-127"/>
              </a:rPr>
              <a:t>     “Se ha acortado”, ha llegado a ser “corto”.</a:t>
            </a:r>
          </a:p>
          <a:p>
            <a:r>
              <a:rPr lang="es-MX" altLang="ko-KR" b="1" dirty="0" smtClean="0">
                <a:ea typeface="굴림" charset="-127"/>
              </a:rPr>
              <a:t>     Romanos 13:11, “Y esto, conociendo el tiempo, que es ya hora de levantarnos del sueño; porque ahora está más cerca de nosotros nuestra salvación que cuando creímos”.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b="1" dirty="0" smtClean="0">
                <a:ea typeface="굴림" charset="-127"/>
              </a:rPr>
              <a:t>     “Ahora está más cerca” que el año pasado, más cerca que ayer.</a:t>
            </a:r>
          </a:p>
          <a:p>
            <a:r>
              <a:rPr lang="es-MX" b="1" dirty="0">
                <a:ea typeface="굴림" charset="-127"/>
              </a:rPr>
              <a:t> </a:t>
            </a:r>
            <a:r>
              <a:rPr lang="es-MX" b="1" dirty="0" smtClean="0">
                <a:ea typeface="굴림" charset="-127"/>
              </a:rPr>
              <a:t>    ¿Cuánto tiempo nos queda? ¿60 o 70 años porque somos jóvenes? No hay garantía.</a:t>
            </a:r>
          </a:p>
          <a:p>
            <a:r>
              <a:rPr lang="es-MX" b="1" dirty="0">
                <a:ea typeface="굴림" charset="-127"/>
              </a:rPr>
              <a:t> </a:t>
            </a:r>
            <a:r>
              <a:rPr lang="es-MX" b="1" dirty="0" smtClean="0">
                <a:ea typeface="굴림" charset="-127"/>
              </a:rPr>
              <a:t>    Observe los obituarios. ¿Solamente mueren los </a:t>
            </a:r>
            <a:r>
              <a:rPr lang="es-MX" b="1" dirty="0" smtClean="0">
                <a:ea typeface="굴림" charset="-127"/>
              </a:rPr>
              <a:t>ancianitos</a:t>
            </a:r>
            <a:r>
              <a:rPr lang="es-MX" b="1" dirty="0" smtClean="0">
                <a:ea typeface="굴림" charset="-127"/>
              </a:rPr>
              <a:t>?</a:t>
            </a:r>
          </a:p>
          <a:p>
            <a:r>
              <a:rPr lang="es-MX" b="1" dirty="0">
                <a:ea typeface="굴림" charset="-127"/>
              </a:rPr>
              <a:t> </a:t>
            </a:r>
            <a:r>
              <a:rPr lang="es-MX" b="1" dirty="0" smtClean="0">
                <a:ea typeface="굴림" charset="-127"/>
              </a:rPr>
              <a:t>    Sobre todo, recuerde que Cristo puede venir HOY MISMO. </a:t>
            </a:r>
            <a:r>
              <a:rPr lang="es-MX" dirty="0" smtClean="0"/>
              <a:t> </a:t>
            </a:r>
            <a:r>
              <a:rPr lang="es-MX" b="1" dirty="0" smtClean="0"/>
              <a:t>Sin aviso</a:t>
            </a:r>
            <a:r>
              <a:rPr lang="es-MX" dirty="0" smtClean="0"/>
              <a:t> </a:t>
            </a:r>
            <a:r>
              <a:rPr lang="es-MX" b="1" dirty="0" smtClean="0"/>
              <a:t>¡como ladrón! </a:t>
            </a:r>
            <a:r>
              <a:rPr lang="es-MX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      </a:t>
            </a:r>
            <a:r>
              <a:rPr lang="es-MX" b="1" dirty="0" smtClean="0"/>
              <a:t>Este texto enfatiza el impacto revolucionario que los eventos finales deben tener sobre las relaciones y actividades personales, domésticas y comerciales.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Es decir, siempre tomar en cuenta el fin: la muerte, la venida de Cristo, la tierra quemada, la resurrección, el Juicio Final, el Cielo o el Infierno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/>
              <a:t>“EL TIEMPO ES CORTO”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altLang="ko-KR" b="1" dirty="0" smtClean="0">
                <a:ea typeface="굴림" charset="-127"/>
              </a:rPr>
              <a:t>I. </a:t>
            </a:r>
            <a:r>
              <a:rPr lang="es-MX" altLang="ko-KR" b="1" u="sng" dirty="0" smtClean="0">
                <a:ea typeface="굴림" charset="-127"/>
              </a:rPr>
              <a:t>“los que tienen esposa sean como si no la tuviesen”</a:t>
            </a:r>
            <a:r>
              <a:rPr lang="es-MX" altLang="ko-KR" b="1" dirty="0" smtClean="0">
                <a:ea typeface="굴림" charset="-127"/>
              </a:rPr>
              <a:t>. </a:t>
            </a:r>
          </a:p>
          <a:p>
            <a:r>
              <a:rPr lang="es-MX" altLang="ko-KR" b="1" dirty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    A. Este texto no disminuye la fuerza de la exhortación de amar a la esposa. El matrimonio es de Dios. Es arreglo divino.</a:t>
            </a:r>
            <a:r>
              <a:rPr lang="en-US" altLang="ko-KR" dirty="0" smtClean="0">
                <a:ea typeface="굴림" charset="-127"/>
              </a:rPr>
              <a:t> </a:t>
            </a:r>
            <a:endParaRPr lang="en-US" altLang="ko-KR" dirty="0" smtClean="0">
              <a:ea typeface="굴림" charset="-127"/>
            </a:endParaRPr>
          </a:p>
          <a:p>
            <a:r>
              <a:rPr lang="es-MX" altLang="ko-KR" b="1" dirty="0" smtClean="0">
                <a:ea typeface="굴림" charset="-127"/>
              </a:rPr>
              <a:t> V. 33, debe agradar a Dios y agradar a su esposa</a:t>
            </a:r>
            <a:endParaRPr lang="en-US" altLang="ko-KR" dirty="0" smtClean="0">
              <a:ea typeface="굴림" charset="-127"/>
            </a:endParaRPr>
          </a:p>
          <a:p>
            <a:r>
              <a:rPr lang="es-MX" altLang="ko-KR" b="1" dirty="0" smtClean="0">
                <a:ea typeface="굴림" charset="-127"/>
              </a:rPr>
              <a:t> </a:t>
            </a:r>
            <a:r>
              <a:rPr lang="es-MX" altLang="ko-KR" b="1" dirty="0" smtClean="0">
                <a:ea typeface="굴림" charset="-127"/>
              </a:rPr>
              <a:t>Pablo no está enseñando que uno puede descuidar la esposa o ser menos cariñoso hacia ella o ser incumplido en cualquier deber hacia ella.</a:t>
            </a:r>
            <a:r>
              <a:rPr lang="en-US" altLang="ko-KR" dirty="0" smtClean="0">
                <a:ea typeface="굴림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2293</Words>
  <Application>Microsoft Office PowerPoint</Application>
  <PresentationFormat>On-screen Show (4:3)</PresentationFormat>
  <Paragraphs>125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Slide 1</vt:lpstr>
      <vt:lpstr>Slide 2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  <vt:lpstr>“EL TIEMPO ES CORTO”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Partain</dc:creator>
  <cp:lastModifiedBy>Partain</cp:lastModifiedBy>
  <cp:revision>82</cp:revision>
  <dcterms:created xsi:type="dcterms:W3CDTF">2014-09-17T13:03:33Z</dcterms:created>
  <dcterms:modified xsi:type="dcterms:W3CDTF">2014-09-19T14:20:08Z</dcterms:modified>
</cp:coreProperties>
</file>