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6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39C507-5457-4193-B1C5-B8E1A828E37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39C507-5457-4193-B1C5-B8E1A828E37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39C507-5457-4193-B1C5-B8E1A828E37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39C507-5457-4193-B1C5-B8E1A828E37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39C507-5457-4193-B1C5-B8E1A828E37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39C507-5457-4193-B1C5-B8E1A828E37C}"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39C507-5457-4193-B1C5-B8E1A828E37C}" type="datetimeFigureOut">
              <a:rPr lang="en-US" smtClean="0"/>
              <a:t>8/27/2014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39C507-5457-4193-B1C5-B8E1A828E37C}" type="datetimeFigureOut">
              <a:rPr lang="en-US" smtClean="0"/>
              <a:t>8/27/2014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39C507-5457-4193-B1C5-B8E1A828E37C}" type="datetimeFigureOut">
              <a:rPr lang="en-US" smtClean="0"/>
              <a:t>8/27/2014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39C507-5457-4193-B1C5-B8E1A828E37C}"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39C507-5457-4193-B1C5-B8E1A828E37C}"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BD46A-D849-4DCC-8F43-D93CF7F175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39C507-5457-4193-B1C5-B8E1A828E37C}" type="datetimeFigureOut">
              <a:rPr lang="en-US" smtClean="0"/>
              <a:t>8/27/2014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BD46A-D849-4DCC-8F43-D93CF7F1756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340768"/>
            <a:ext cx="8229600" cy="4785395"/>
          </a:xfrm>
        </p:spPr>
        <p:txBody>
          <a:bodyPr/>
          <a:lstStyle/>
          <a:p>
            <a:r>
              <a:rPr lang="es-MX" b="1" dirty="0" smtClean="0"/>
              <a:t>10) él también beberá del vino de la ira de Dios, que ha sido vaciado puro en el cáliz de su ira; y </a:t>
            </a:r>
            <a:r>
              <a:rPr lang="es-MX" b="1" u="sng" dirty="0" smtClean="0"/>
              <a:t>será atormentado con fuego y azufre</a:t>
            </a:r>
            <a:r>
              <a:rPr lang="es-MX" b="1" dirty="0" smtClean="0"/>
              <a:t> delante de los santos ángeles y del Cordero; </a:t>
            </a:r>
          </a:p>
          <a:p>
            <a:r>
              <a:rPr lang="es-MX" b="1" dirty="0" smtClean="0"/>
              <a:t>11) y </a:t>
            </a:r>
            <a:r>
              <a:rPr lang="es-MX" b="1" u="sng" dirty="0" smtClean="0"/>
              <a:t>el humo de su tormento sube por los siglos de los siglos</a:t>
            </a:r>
            <a:r>
              <a:rPr lang="es-MX" b="1" dirty="0" smtClean="0"/>
              <a:t>. </a:t>
            </a:r>
            <a:r>
              <a:rPr lang="es-MX" b="1" u="sng" dirty="0" smtClean="0"/>
              <a:t>Y no tienen reposo de día ni de noche</a:t>
            </a:r>
            <a:r>
              <a:rPr lang="es-MX" b="1" dirty="0" smtClean="0"/>
              <a:t> los que adoran a la bestia y a su imagen, ni nadie que reciba la marca de su nombre.” Ver también Apocalipsis 21:8.</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268760"/>
            <a:ext cx="8229600" cy="4857403"/>
          </a:xfrm>
        </p:spPr>
        <p:txBody>
          <a:bodyPr>
            <a:normAutofit lnSpcReduction="10000"/>
          </a:bodyPr>
          <a:lstStyle/>
          <a:p>
            <a:r>
              <a:rPr lang="es-MX" b="1" dirty="0"/>
              <a:t>II. LA BIBLIA HABLA CLARAMENTE DEL INFIERNO.</a:t>
            </a:r>
            <a:endParaRPr lang="en-US" b="1" dirty="0"/>
          </a:p>
          <a:p>
            <a:r>
              <a:rPr lang="es-MX" b="1" dirty="0"/>
              <a:t>	A. Jesús mismo, en muchos textos, habla claramente del infierno. </a:t>
            </a:r>
            <a:endParaRPr lang="es-MX" b="1" dirty="0" smtClean="0"/>
          </a:p>
          <a:p>
            <a:r>
              <a:rPr lang="es-MX" b="1" dirty="0"/>
              <a:t> </a:t>
            </a:r>
            <a:r>
              <a:rPr lang="es-MX" b="1" dirty="0" smtClean="0"/>
              <a:t>    Cristo </a:t>
            </a:r>
            <a:r>
              <a:rPr lang="es-MX" b="1" dirty="0"/>
              <a:t>describe y advierte acerca del infierno porque nos ama. El vino para salvarnos de este horrible sufrimiento. </a:t>
            </a:r>
            <a:endParaRPr lang="es-MX" b="1" dirty="0" smtClean="0"/>
          </a:p>
          <a:p>
            <a:r>
              <a:rPr lang="es-MX" b="1" dirty="0"/>
              <a:t> </a:t>
            </a:r>
            <a:r>
              <a:rPr lang="es-MX" b="1" dirty="0" smtClean="0"/>
              <a:t>    Predicamos </a:t>
            </a:r>
            <a:r>
              <a:rPr lang="es-MX" b="1" dirty="0"/>
              <a:t>la “salvación” y nos conviene explicar que hablamos de salvación del castigo eterno.</a:t>
            </a:r>
            <a:endParaRPr lang="en-US" b="1" dirty="0"/>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340768"/>
            <a:ext cx="8229600" cy="4785395"/>
          </a:xfrm>
        </p:spPr>
        <p:txBody>
          <a:bodyPr>
            <a:normAutofit fontScale="92500" lnSpcReduction="20000"/>
          </a:bodyPr>
          <a:lstStyle/>
          <a:p>
            <a:r>
              <a:rPr lang="es-MX" b="1" dirty="0" smtClean="0"/>
              <a:t>	-- Mateo 5:22, “cualquiera que le diga (a su hermano): Fatuo, quedará expuesto al </a:t>
            </a:r>
            <a:r>
              <a:rPr lang="es-MX" b="1" u="sng" dirty="0" smtClean="0"/>
              <a:t>infierno de fuego</a:t>
            </a:r>
            <a:r>
              <a:rPr lang="es-MX" b="1" dirty="0" smtClean="0"/>
              <a:t>” </a:t>
            </a:r>
          </a:p>
          <a:p>
            <a:r>
              <a:rPr lang="es-MX" b="1" dirty="0" smtClean="0"/>
              <a:t>     --Mateo 5:29, 30, “Por tanto, si tu ojo derecho te es ocasión de caer, sácalo, y échalo de ti; pues mejor te es que se pierda uno de tus miembros, y no que todo tu cuerpo sea echado al </a:t>
            </a:r>
            <a:r>
              <a:rPr lang="es-MX" b="1" u="sng" dirty="0" smtClean="0"/>
              <a:t>infierno</a:t>
            </a:r>
            <a:r>
              <a:rPr lang="es-MX" b="1" dirty="0" smtClean="0"/>
              <a:t>. </a:t>
            </a:r>
          </a:p>
          <a:p>
            <a:r>
              <a:rPr lang="es-MX" b="1" baseline="30000" dirty="0"/>
              <a:t> </a:t>
            </a:r>
            <a:r>
              <a:rPr lang="es-MX" b="1" baseline="30000" dirty="0" smtClean="0"/>
              <a:t>    </a:t>
            </a:r>
            <a:r>
              <a:rPr lang="es-MX" b="1" baseline="30000" dirty="0" smtClean="0"/>
              <a:t>30 </a:t>
            </a:r>
            <a:r>
              <a:rPr lang="es-MX" b="1" dirty="0" smtClean="0"/>
              <a:t>Y si tu mano derecha te es ocasión de caer, córtala, y échala de ti; pues mejor te es que se pierda uno de tus miembros, y no que todo tu cuerpo sea echado al </a:t>
            </a:r>
            <a:r>
              <a:rPr lang="es-MX" b="1" u="sng" dirty="0" smtClean="0"/>
              <a:t>infierno</a:t>
            </a:r>
            <a:r>
              <a:rPr lang="es-MX" b="1" dirty="0" smtClean="0"/>
              <a:t>”.</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268760"/>
            <a:ext cx="8229600" cy="4857403"/>
          </a:xfrm>
        </p:spPr>
        <p:txBody>
          <a:bodyPr>
            <a:normAutofit fontScale="92500"/>
          </a:bodyPr>
          <a:lstStyle/>
          <a:p>
            <a:r>
              <a:rPr lang="es-MX" b="1" dirty="0"/>
              <a:t>	-- Mateo 10:28, “Y no temáis a los que matan el cuerpo, mas el alma no pueden matar; temed más bien a aquel que puede </a:t>
            </a:r>
            <a:r>
              <a:rPr lang="es-MX" b="1" u="sng" dirty="0"/>
              <a:t>destruir el alma y el cuerpo en el infierno</a:t>
            </a:r>
            <a:r>
              <a:rPr lang="es-MX" b="1" dirty="0"/>
              <a:t>”. “</a:t>
            </a:r>
            <a:r>
              <a:rPr lang="es-ES" b="1" dirty="0"/>
              <a:t>Destruir” significa </a:t>
            </a:r>
            <a:r>
              <a:rPr lang="es-ES" b="1" u="sng" dirty="0"/>
              <a:t>arruinar, perecer</a:t>
            </a:r>
            <a:r>
              <a:rPr lang="es-ES" b="1" dirty="0"/>
              <a:t>. No significa dejar de existir (aniquilado).</a:t>
            </a:r>
            <a:endParaRPr lang="en-US" b="1" dirty="0"/>
          </a:p>
          <a:p>
            <a:r>
              <a:rPr lang="es-MX" b="1" dirty="0"/>
              <a:t>	-- Mateo 13:49, 50, “Así será al fin del siglo: saldrán los ángeles, y apartarán a los malos de entre los justos, </a:t>
            </a:r>
            <a:r>
              <a:rPr lang="es-ES" b="1" dirty="0"/>
              <a:t>y los echarán en el </a:t>
            </a:r>
            <a:r>
              <a:rPr lang="es-ES" b="1" u="sng" dirty="0"/>
              <a:t>horno de fuego</a:t>
            </a:r>
            <a:r>
              <a:rPr lang="es-ES" b="1" dirty="0"/>
              <a:t>; allí será el lloro y el crujir de dientes</a:t>
            </a:r>
            <a:r>
              <a:rPr lang="es-ES"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8526"/>
            <a:ext cx="8229600" cy="1109111"/>
          </a:xfrm>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412776"/>
            <a:ext cx="8229600" cy="4713387"/>
          </a:xfrm>
        </p:spPr>
        <p:txBody>
          <a:bodyPr>
            <a:normAutofit fontScale="92500" lnSpcReduction="10000"/>
          </a:bodyPr>
          <a:lstStyle/>
          <a:p>
            <a:r>
              <a:rPr lang="es-ES" b="1" dirty="0"/>
              <a:t>	-- Mateo 18:8, 9 “</a:t>
            </a:r>
            <a:r>
              <a:rPr lang="es-MX" b="1" dirty="0"/>
              <a:t>Por tanto, si tu mano o tu pie te es ocasión de caer, córtalo y échalo de ti; mejor te es entrar en la vida cojo o manco, que teniendo dos manos o dos pies ser echado en el </a:t>
            </a:r>
            <a:r>
              <a:rPr lang="es-MX" b="1" u="sng" dirty="0"/>
              <a:t>fuego eterno</a:t>
            </a:r>
            <a:r>
              <a:rPr lang="es-MX" b="1" dirty="0"/>
              <a:t>. </a:t>
            </a:r>
            <a:r>
              <a:rPr lang="es-MX" b="1" baseline="30000" dirty="0"/>
              <a:t>9 </a:t>
            </a:r>
            <a:r>
              <a:rPr lang="es-MX" b="1" dirty="0"/>
              <a:t>Y si tu ojo te es ocasión de caer, sácalo y échalo de ti; mejor te es entrar con un solo ojo en la vida, que teniendo dos ojos ser echado en el </a:t>
            </a:r>
            <a:r>
              <a:rPr lang="es-MX" b="1" u="sng" dirty="0"/>
              <a:t>infierno de fuego</a:t>
            </a:r>
            <a:r>
              <a:rPr lang="es-MX" b="1" dirty="0"/>
              <a:t>”.</a:t>
            </a:r>
            <a:endParaRPr lang="en-US" b="1" dirty="0"/>
          </a:p>
          <a:p>
            <a:r>
              <a:rPr lang="es-MX" b="1" dirty="0"/>
              <a:t>	-- Mateo 23:33, “¡Serpientes, generación de víboras! ¿Cómo escaparéis de </a:t>
            </a:r>
            <a:r>
              <a:rPr lang="es-MX" b="1" u="sng" dirty="0"/>
              <a:t>la condenación del infierno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340768"/>
            <a:ext cx="8229600" cy="4785395"/>
          </a:xfrm>
        </p:spPr>
        <p:txBody>
          <a:bodyPr>
            <a:normAutofit fontScale="85000" lnSpcReduction="10000"/>
          </a:bodyPr>
          <a:lstStyle/>
          <a:p>
            <a:r>
              <a:rPr lang="es-MX" b="1" dirty="0"/>
              <a:t>	-- Mateo 25:41, 46, “Entonces dirá también a los de la izquierda: Apartaos de mí, malditos, al </a:t>
            </a:r>
            <a:r>
              <a:rPr lang="es-MX" b="1" u="sng" dirty="0"/>
              <a:t>fuego eterno</a:t>
            </a:r>
            <a:r>
              <a:rPr lang="es-MX" b="1" dirty="0"/>
              <a:t> preparado para el diablo y sus ángeles ... </a:t>
            </a:r>
            <a:r>
              <a:rPr lang="es-MX" b="1" baseline="30000" dirty="0"/>
              <a:t>46 </a:t>
            </a:r>
            <a:r>
              <a:rPr lang="es-MX" b="1" dirty="0"/>
              <a:t>E irán éstos al </a:t>
            </a:r>
            <a:r>
              <a:rPr lang="es-MX" b="1" u="sng" dirty="0"/>
              <a:t>castigo eterno</a:t>
            </a:r>
            <a:r>
              <a:rPr lang="es-MX" b="1" dirty="0"/>
              <a:t>, y los justos a la vida eterna”.</a:t>
            </a:r>
            <a:endParaRPr lang="en-US" b="1" dirty="0"/>
          </a:p>
          <a:p>
            <a:r>
              <a:rPr lang="es-MX" b="1" dirty="0"/>
              <a:t>	-- Mark 9:43, 44, “Si tu mano te fuere ocasión de caer, córtala; mejor te es entrar en la vida manco, que teniendo dos manos ir al </a:t>
            </a:r>
            <a:r>
              <a:rPr lang="es-MX" b="1" u="sng" dirty="0"/>
              <a:t>infierno</a:t>
            </a:r>
            <a:r>
              <a:rPr lang="es-MX" b="1" dirty="0"/>
              <a:t>, al </a:t>
            </a:r>
            <a:r>
              <a:rPr lang="es-MX" b="1" u="sng" dirty="0"/>
              <a:t>fuego que no puede ser apagado</a:t>
            </a:r>
            <a:r>
              <a:rPr lang="es-MX" b="1" dirty="0"/>
              <a:t>, donde el gusano de ellos no muere, y el fuego nunca se apaga”. </a:t>
            </a:r>
            <a:endParaRPr lang="es-MX" b="1" dirty="0" smtClean="0"/>
          </a:p>
          <a:p>
            <a:r>
              <a:rPr lang="es-MX" b="1" dirty="0"/>
              <a:t> </a:t>
            </a:r>
            <a:r>
              <a:rPr lang="es-MX" b="1" dirty="0" smtClean="0"/>
              <a:t>    El </a:t>
            </a:r>
            <a:r>
              <a:rPr lang="es-MX" b="1" dirty="0"/>
              <a:t>infierno será </a:t>
            </a:r>
            <a:r>
              <a:rPr lang="es-MX" b="1" u="sng" dirty="0"/>
              <a:t>tortura al </a:t>
            </a:r>
            <a:r>
              <a:rPr lang="es-MX" b="1" u="sng" dirty="0" smtClean="0"/>
              <a:t>grado máximo</a:t>
            </a:r>
            <a:r>
              <a:rPr lang="es-MX" b="1" dirty="0"/>
              <a:t>, más allá de la imaginación.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412776"/>
            <a:ext cx="8229600" cy="4713387"/>
          </a:xfrm>
        </p:spPr>
        <p:txBody>
          <a:bodyPr>
            <a:normAutofit fontScale="85000" lnSpcReduction="20000"/>
          </a:bodyPr>
          <a:lstStyle/>
          <a:p>
            <a:r>
              <a:rPr lang="es-MX" b="1" dirty="0"/>
              <a:t>	-- Lucas 16:23-25, “Y en el Hades alzó sus ojos, estando en </a:t>
            </a:r>
            <a:r>
              <a:rPr lang="es-MX" b="1" u="sng" dirty="0"/>
              <a:t>tormentos</a:t>
            </a:r>
            <a:r>
              <a:rPr lang="es-MX" b="1" dirty="0"/>
              <a:t>, y vio de lejos a Abraham, y a Lázaro en su seno. </a:t>
            </a:r>
            <a:r>
              <a:rPr lang="es-MX" b="1" baseline="30000" dirty="0"/>
              <a:t>24 </a:t>
            </a:r>
            <a:r>
              <a:rPr lang="es-MX" b="1" dirty="0"/>
              <a:t>Entonces él, dando voces, dijo: Padre Abraham, ten misericordia de mí, y envía a Lázaro para que </a:t>
            </a:r>
            <a:r>
              <a:rPr lang="es-MX" b="1" u="sng" dirty="0"/>
              <a:t>moje la punta de su dedo en agua, y refresque mi lengua; porque estoy atormentado en esta llama.</a:t>
            </a:r>
            <a:r>
              <a:rPr lang="es-MX" b="1" dirty="0"/>
              <a:t> </a:t>
            </a:r>
            <a:endParaRPr lang="es-MX" b="1" dirty="0" smtClean="0"/>
          </a:p>
          <a:p>
            <a:r>
              <a:rPr lang="es-MX" b="1" baseline="30000" dirty="0"/>
              <a:t> </a:t>
            </a:r>
            <a:r>
              <a:rPr lang="es-MX" b="1" baseline="30000" dirty="0" smtClean="0"/>
              <a:t>    25</a:t>
            </a:r>
            <a:r>
              <a:rPr lang="es-MX" b="1" baseline="30000" dirty="0"/>
              <a:t> </a:t>
            </a:r>
            <a:r>
              <a:rPr lang="es-MX" b="1" dirty="0"/>
              <a:t>Pero Abraham le dijo: Hijo, acuérdate que recibiste tus bienes en tu vida, y Lázaro también males; pero ahora éste es consolado aquí, y tú </a:t>
            </a:r>
            <a:r>
              <a:rPr lang="es-MX" b="1" u="sng" dirty="0"/>
              <a:t>atormentado</a:t>
            </a:r>
            <a:r>
              <a:rPr lang="es-MX" b="1" dirty="0"/>
              <a:t>”. </a:t>
            </a:r>
            <a:endParaRPr lang="es-MX" b="1" dirty="0" smtClean="0"/>
          </a:p>
          <a:p>
            <a:r>
              <a:rPr lang="es-MX" b="1" dirty="0"/>
              <a:t> </a:t>
            </a:r>
            <a:r>
              <a:rPr lang="es-MX" b="1" dirty="0" smtClean="0"/>
              <a:t>    Al </a:t>
            </a:r>
            <a:r>
              <a:rPr lang="es-MX" b="1" dirty="0"/>
              <a:t>morir tales hombres la gente dice, ¡</a:t>
            </a:r>
            <a:r>
              <a:rPr lang="es-ES" b="1" dirty="0"/>
              <a:t>Descanse en paz! Pero ¿está </a:t>
            </a:r>
            <a:r>
              <a:rPr lang="es-ES" b="1" dirty="0" smtClean="0"/>
              <a:t>tranquilos </a:t>
            </a:r>
            <a:r>
              <a:rPr lang="es-ES" b="1" dirty="0"/>
              <a:t>y descansando</a:t>
            </a:r>
            <a:r>
              <a:rPr lang="es-ES"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412776"/>
            <a:ext cx="8229600" cy="4713387"/>
          </a:xfrm>
        </p:spPr>
        <p:txBody>
          <a:bodyPr/>
          <a:lstStyle/>
          <a:p>
            <a:r>
              <a:rPr lang="es-MX" b="1" dirty="0"/>
              <a:t>	-- Juan15:6, “El que en mí no permanece, será echado fuera como pámpano, y se secará; y los recogen, y los echan en el </a:t>
            </a:r>
            <a:r>
              <a:rPr lang="es-MX" b="1" u="sng" dirty="0"/>
              <a:t>fuego</a:t>
            </a:r>
            <a:r>
              <a:rPr lang="es-MX" b="1" dirty="0"/>
              <a:t>, y arden”.</a:t>
            </a:r>
            <a:endParaRPr lang="en-US" b="1" dirty="0"/>
          </a:p>
          <a:p>
            <a:r>
              <a:rPr lang="es-MX" b="1" dirty="0"/>
              <a:t>	-- Así pues, Jesús, en su ministerio </a:t>
            </a:r>
            <a:r>
              <a:rPr lang="es-MX" b="1" u="sng" dirty="0" smtClean="0"/>
              <a:t>para salvar almas</a:t>
            </a:r>
            <a:r>
              <a:rPr lang="es-MX" b="1" dirty="0"/>
              <a:t> habló más del infierno que del cielo y pasó mucho tiempo advirtiendo a todos para que nadie vaya a ese lugar</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r>
              <a:rPr lang="es-MX" b="1" dirty="0"/>
              <a:t>	B. Otros textos que hablan de este castigo.</a:t>
            </a:r>
            <a:endParaRPr lang="en-US" b="1" dirty="0"/>
          </a:p>
          <a:p>
            <a:r>
              <a:rPr lang="es-MX" b="1" dirty="0"/>
              <a:t>	-- Bautismo de fuego. Mateo 3:11, 12, “él os bautizará en Espíritu Santo y fuego. </a:t>
            </a:r>
            <a:r>
              <a:rPr lang="es-ES" b="1" dirty="0"/>
              <a:t>Su aventador está en su mano, y limpiará su era; y recogerá su trigo en el granero, y quemará la paja en </a:t>
            </a:r>
            <a:r>
              <a:rPr lang="es-ES" b="1" u="sng" dirty="0"/>
              <a:t>fuego que nunca se apagará</a:t>
            </a:r>
            <a:r>
              <a:rPr lang="es-ES" b="1" dirty="0"/>
              <a:t>”.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412776"/>
            <a:ext cx="8229600" cy="4713387"/>
          </a:xfrm>
        </p:spPr>
        <p:txBody>
          <a:bodyPr>
            <a:normAutofit lnSpcReduction="10000"/>
          </a:bodyPr>
          <a:lstStyle/>
          <a:p>
            <a:r>
              <a:rPr lang="es-MX" b="1" dirty="0"/>
              <a:t>	--Romanos 2:8, 9, “</a:t>
            </a:r>
            <a:r>
              <a:rPr lang="es-ES" b="1" dirty="0"/>
              <a:t>por causa de tu terquedad y de tu corazón no arrepentido, estás acumulando ira para ti en el día de la ira y de la revelación del justo juicio de Dios, el cual PAGARA A CADA UNO CONFORME A SUS OBRAS: </a:t>
            </a:r>
            <a:endParaRPr lang="es-ES" b="1" dirty="0" smtClean="0"/>
          </a:p>
          <a:p>
            <a:r>
              <a:rPr lang="es-ES" b="1" dirty="0"/>
              <a:t> </a:t>
            </a:r>
            <a:r>
              <a:rPr lang="es-ES" b="1" dirty="0" smtClean="0"/>
              <a:t>    … </a:t>
            </a:r>
            <a:r>
              <a:rPr lang="es-ES" b="1" dirty="0"/>
              <a:t>a los que no obedecen a la verdad, sino que obedecen a la injusticia: </a:t>
            </a:r>
            <a:r>
              <a:rPr lang="es-ES" b="1" u="sng" dirty="0"/>
              <a:t>ira e indignación. Habrá tribulación y angustia</a:t>
            </a:r>
            <a:r>
              <a:rPr lang="es-ES" b="1" dirty="0"/>
              <a:t> para toda alma humana que hace lo malo</a:t>
            </a:r>
            <a:r>
              <a:rPr lang="es-ES"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endParaRPr lang="es-MX" sz="3600" b="1" dirty="0" smtClean="0"/>
          </a:p>
          <a:p>
            <a:pPr algn="ctr"/>
            <a:r>
              <a:rPr lang="es-MX" sz="3600" b="1" dirty="0" smtClean="0"/>
              <a:t>EQUIPAR </a:t>
            </a:r>
            <a:r>
              <a:rPr lang="es-MX" sz="3600" b="1" dirty="0"/>
              <a:t>LA MEMBRESIA PARA ENSEÑAR CLASES BÍBLICAS EN LOS HOGARES (IV)</a:t>
            </a:r>
            <a:endParaRPr lang="en-US" sz="3600" dirty="0"/>
          </a:p>
          <a:p>
            <a:pPr algn="ctr"/>
            <a:r>
              <a:rPr lang="es-MX" sz="3600" b="1" dirty="0"/>
              <a:t> </a:t>
            </a:r>
            <a:endParaRPr lang="en-US" sz="3600" dirty="0"/>
          </a:p>
          <a:p>
            <a:pPr algn="ctr"/>
            <a:r>
              <a:rPr lang="es-MX" sz="3600" b="1" dirty="0"/>
              <a:t>EL INFIERNO EXISTE Y ES ETERNO</a:t>
            </a:r>
            <a:endParaRPr lang="en-US" sz="3600" dirty="0"/>
          </a:p>
          <a:p>
            <a:pPr algn="ct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up)">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340768"/>
            <a:ext cx="8229600" cy="4785395"/>
          </a:xfrm>
        </p:spPr>
        <p:txBody>
          <a:bodyPr>
            <a:normAutofit lnSpcReduction="10000"/>
          </a:bodyPr>
          <a:lstStyle/>
          <a:p>
            <a:pPr lvl="0"/>
            <a:r>
              <a:rPr lang="es-MX" b="1" dirty="0"/>
              <a:t>	--2 Tesalonicenses 1:7-9, “</a:t>
            </a:r>
            <a:r>
              <a:rPr lang="es-ES" b="1" dirty="0"/>
              <a:t>y a vosotros que sois atribulados, daros reposo con nosotros, cuando se manifieste el Señor Jesús desde el cielo con los ángeles de su poder, en </a:t>
            </a:r>
            <a:r>
              <a:rPr lang="es-ES" b="1" u="sng" dirty="0"/>
              <a:t>llama de fuego</a:t>
            </a:r>
            <a:r>
              <a:rPr lang="es-ES" b="1" dirty="0"/>
              <a:t>, para dar </a:t>
            </a:r>
            <a:r>
              <a:rPr lang="es-ES" b="1" u="sng" dirty="0"/>
              <a:t>retribución</a:t>
            </a:r>
            <a:r>
              <a:rPr lang="es-ES" b="1" dirty="0"/>
              <a:t> a los que no conocieron a Dios, ni obedecen al evangelio de nuestro Señor Jesucristo; </a:t>
            </a:r>
            <a:endParaRPr lang="es-ES" b="1" dirty="0" smtClean="0"/>
          </a:p>
          <a:p>
            <a:pPr lvl="0"/>
            <a:r>
              <a:rPr lang="es-ES" b="1" dirty="0"/>
              <a:t> </a:t>
            </a:r>
            <a:r>
              <a:rPr lang="es-ES" b="1" dirty="0" smtClean="0"/>
              <a:t>     </a:t>
            </a:r>
            <a:r>
              <a:rPr lang="es-ES" b="1" dirty="0"/>
              <a:t>los cuales sufrirán pena de eterna perdición, excluidos de la presencia del Señor y de la gloria de su poder”.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268760"/>
            <a:ext cx="8229600" cy="4857403"/>
          </a:xfrm>
        </p:spPr>
        <p:txBody>
          <a:bodyPr>
            <a:normAutofit fontScale="85000" lnSpcReduction="10000"/>
          </a:bodyPr>
          <a:lstStyle/>
          <a:p>
            <a:r>
              <a:rPr lang="es-MX" b="1" dirty="0"/>
              <a:t>	--Apocalipsis 14:10,11, “</a:t>
            </a:r>
            <a:r>
              <a:rPr lang="es-ES" b="1" dirty="0"/>
              <a:t>beberá del vino del furor de Dios, que está preparado puro en el cáliz de su ira; y </a:t>
            </a:r>
            <a:r>
              <a:rPr lang="es-ES" b="1" u="sng" dirty="0"/>
              <a:t>será atormentado con fuego y azufre</a:t>
            </a:r>
            <a:r>
              <a:rPr lang="es-ES" b="1" dirty="0"/>
              <a:t>... </a:t>
            </a:r>
            <a:endParaRPr lang="es-ES" b="1" dirty="0" smtClean="0"/>
          </a:p>
          <a:p>
            <a:r>
              <a:rPr lang="es-ES" b="1" dirty="0"/>
              <a:t>    </a:t>
            </a:r>
            <a:r>
              <a:rPr lang="es-ES" b="1" baseline="30000" dirty="0"/>
              <a:t>11</a:t>
            </a:r>
            <a:r>
              <a:rPr lang="es-ES" b="1" dirty="0"/>
              <a:t>Y el humo de su tormento asciende por los siglos de los siglos; y </a:t>
            </a:r>
            <a:r>
              <a:rPr lang="es-ES" b="1" u="sng" dirty="0"/>
              <a:t>no tienen reposo</a:t>
            </a:r>
            <a:r>
              <a:rPr lang="es-ES" b="1" dirty="0"/>
              <a:t>, ni de día ni de noche…”</a:t>
            </a:r>
            <a:endParaRPr lang="en-US" b="1" dirty="0"/>
          </a:p>
          <a:p>
            <a:r>
              <a:rPr lang="es-MX" b="1" dirty="0"/>
              <a:t>	--Apocalipsis 14:10,11, “</a:t>
            </a:r>
            <a:r>
              <a:rPr lang="es-ES" b="1" dirty="0"/>
              <a:t>beberá del vino del furor de Dios, que está preparado puro en el cáliz de su ira; y </a:t>
            </a:r>
            <a:r>
              <a:rPr lang="es-ES" b="1" u="sng" dirty="0"/>
              <a:t>será atormentado con fuego y azufre</a:t>
            </a:r>
            <a:r>
              <a:rPr lang="es-ES" b="1" dirty="0"/>
              <a:t>... </a:t>
            </a:r>
            <a:endParaRPr lang="en-US" b="1" dirty="0"/>
          </a:p>
          <a:p>
            <a:r>
              <a:rPr lang="es-ES" b="1" dirty="0"/>
              <a:t>    </a:t>
            </a:r>
            <a:r>
              <a:rPr lang="es-ES" b="1" baseline="30000" dirty="0"/>
              <a:t>11</a:t>
            </a:r>
            <a:r>
              <a:rPr lang="es-ES" b="1" dirty="0"/>
              <a:t>Y el humo de su tormento asciende por los siglos de los siglos; y </a:t>
            </a:r>
            <a:r>
              <a:rPr lang="es-ES" b="1" u="sng" dirty="0"/>
              <a:t>no tienen reposo</a:t>
            </a:r>
            <a:r>
              <a:rPr lang="es-ES" b="1" dirty="0"/>
              <a:t>, ni de día ni de noche</a:t>
            </a:r>
            <a:r>
              <a:rPr lang="es-ES"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normAutofit lnSpcReduction="10000"/>
          </a:bodyPr>
          <a:lstStyle/>
          <a:p>
            <a:r>
              <a:rPr lang="es-MX" b="1" dirty="0"/>
              <a:t>III. EL INFIERNO SERÁ LUGAR DE CASTIGO ETERNO (INTERMINABLE, SIN FIN).</a:t>
            </a:r>
            <a:endParaRPr lang="en-US" b="1" dirty="0"/>
          </a:p>
          <a:p>
            <a:r>
              <a:rPr lang="es-MX" b="1" dirty="0"/>
              <a:t>	A. La palabra “</a:t>
            </a:r>
            <a:r>
              <a:rPr lang="es-MX" b="1" dirty="0" smtClean="0"/>
              <a:t>eterno(a)” </a:t>
            </a:r>
            <a:r>
              <a:rPr lang="es-MX" b="1" dirty="0"/>
              <a:t>que se usa del cielo y del infierno es “</a:t>
            </a:r>
            <a:r>
              <a:rPr lang="es-MX" b="1" u="sng" dirty="0" err="1"/>
              <a:t>aionios</a:t>
            </a:r>
            <a:r>
              <a:rPr lang="es-MX" b="1" dirty="0"/>
              <a:t>” que significa: </a:t>
            </a:r>
            <a:r>
              <a:rPr lang="es-MX" b="1" dirty="0" smtClean="0"/>
              <a:t>Sin </a:t>
            </a:r>
            <a:r>
              <a:rPr lang="es-MX" b="1" dirty="0"/>
              <a:t>final, nunca cesará, será eterno. </a:t>
            </a:r>
            <a:endParaRPr lang="es-MX" b="1" dirty="0" smtClean="0"/>
          </a:p>
          <a:p>
            <a:r>
              <a:rPr lang="es-MX" dirty="0" smtClean="0"/>
              <a:t>      </a:t>
            </a:r>
            <a:r>
              <a:rPr lang="es-MX" b="1" dirty="0" smtClean="0"/>
              <a:t>B</a:t>
            </a:r>
            <a:r>
              <a:rPr lang="es-MX" b="1" dirty="0"/>
              <a:t>. La palabra “castigo” es la palabra “</a:t>
            </a:r>
            <a:r>
              <a:rPr lang="es-MX" b="1" u="sng" dirty="0" err="1"/>
              <a:t>kolasis</a:t>
            </a:r>
            <a:r>
              <a:rPr lang="es-MX" b="1" dirty="0"/>
              <a:t>” y esta significa “castigar, con la implicación que resulta en severo sufrimiento; castigar, castigo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r>
              <a:rPr lang="es-MX" b="1" dirty="0"/>
              <a:t>IV . ACTITUD DE LA GENTE ACERCA DEL INFIERNO.</a:t>
            </a:r>
            <a:endParaRPr lang="en-US" b="1" dirty="0"/>
          </a:p>
          <a:p>
            <a:r>
              <a:rPr lang="es-MX" b="1" dirty="0"/>
              <a:t>	A. IGNORARLO. Muchos son ignorantes del tema porque no leen o no creen la Biblia</a:t>
            </a:r>
            <a:r>
              <a:rPr lang="es-MX" b="1" dirty="0" smtClean="0"/>
              <a:t>.</a:t>
            </a:r>
          </a:p>
          <a:p>
            <a:r>
              <a:rPr lang="es-MX" b="1" dirty="0"/>
              <a:t> </a:t>
            </a:r>
            <a:r>
              <a:rPr lang="es-MX" b="1" dirty="0" smtClean="0"/>
              <a:t>     </a:t>
            </a:r>
            <a:r>
              <a:rPr lang="es-MX" b="1" dirty="0"/>
              <a:t>Muchos dicen que el hombre no tiene alma y  por eso, no puede haber castigo eterno del alma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normAutofit lnSpcReduction="10000"/>
          </a:bodyPr>
          <a:lstStyle/>
          <a:p>
            <a:r>
              <a:rPr lang="es-MX" b="1" dirty="0"/>
              <a:t>	B. NEGARLO. Otros lo niegan, diciendo que Dios es amor y no sería capaz de hacer tal cosa. Preguntan, ¿usted es capaz de echar a sus hijos al </a:t>
            </a:r>
            <a:r>
              <a:rPr lang="es-MX" b="1" dirty="0" smtClean="0"/>
              <a:t>fuego para </a:t>
            </a:r>
            <a:r>
              <a:rPr lang="es-MX" b="1" dirty="0"/>
              <a:t>sufrir eternamente? </a:t>
            </a:r>
            <a:r>
              <a:rPr lang="es-MX" b="1" dirty="0" smtClean="0"/>
              <a:t>       </a:t>
            </a:r>
          </a:p>
          <a:p>
            <a:r>
              <a:rPr lang="es-MX" b="1" dirty="0" smtClean="0"/>
              <a:t> 	Los </a:t>
            </a:r>
            <a:r>
              <a:rPr lang="es-MX" b="1" dirty="0"/>
              <a:t>tales no conocen a Dios. No creen en Dios. Si han leído la Biblia, no la creen. Si Dios es “justo” al dar vida eterna a los fieles, también es justo (2 Tesalonicenses 1:6-9) al castigar a los infieles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r>
              <a:rPr lang="es-MX" b="1" dirty="0" smtClean="0"/>
              <a:t>      C</a:t>
            </a:r>
            <a:r>
              <a:rPr lang="es-MX" b="1" dirty="0"/>
              <a:t>. DUDAR. Otros tienen dudas, y esto también refleja falta de fe. Simplemente no creen a Dios.</a:t>
            </a:r>
            <a:endParaRPr lang="en-US" b="1" dirty="0"/>
          </a:p>
          <a:p>
            <a:r>
              <a:rPr lang="es-MX" b="1" dirty="0" smtClean="0"/>
              <a:t>      D</a:t>
            </a:r>
            <a:r>
              <a:rPr lang="es-MX" b="1" dirty="0"/>
              <a:t>. INDIFERENCIA. La gran mayoría de los hombres son indiferentes. Otra muestra de </a:t>
            </a:r>
            <a:r>
              <a:rPr lang="es-MX" b="1" dirty="0" smtClean="0"/>
              <a:t>falta </a:t>
            </a:r>
            <a:r>
              <a:rPr lang="es-MX" b="1" dirty="0"/>
              <a:t>de fe</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r>
              <a:rPr lang="es-MX" b="1" dirty="0"/>
              <a:t>E. ANIQUILADOS. Los materialistas (como los “testigos contra Jehová”) enseñan que los perdidos serán </a:t>
            </a:r>
            <a:r>
              <a:rPr lang="es-MX" b="1" u="sng" dirty="0"/>
              <a:t>consumidos</a:t>
            </a:r>
            <a:r>
              <a:rPr lang="es-MX" b="1" dirty="0"/>
              <a:t> por el fuego (“aniquilación</a:t>
            </a:r>
            <a:r>
              <a:rPr lang="es-MX" b="1" dirty="0" smtClean="0"/>
              <a:t>”).</a:t>
            </a:r>
          </a:p>
          <a:p>
            <a:r>
              <a:rPr lang="es-MX" b="1" dirty="0"/>
              <a:t> </a:t>
            </a:r>
            <a:r>
              <a:rPr lang="es-MX" b="1" dirty="0" smtClean="0"/>
              <a:t>     </a:t>
            </a:r>
            <a:r>
              <a:rPr lang="es-MX" b="1" dirty="0"/>
              <a:t>¡Qué bueno </a:t>
            </a:r>
            <a:r>
              <a:rPr lang="es-MX" b="1" dirty="0" smtClean="0"/>
              <a:t>sería para ellos </a:t>
            </a:r>
            <a:r>
              <a:rPr lang="es-MX" b="1" dirty="0"/>
              <a:t>si esto fuera cierto! Pero si habrá “vida eterna” entonces habrá “infierno eterno”. </a:t>
            </a:r>
            <a:r>
              <a:rPr lang="es-MX" b="1" u="sng" dirty="0"/>
              <a:t>Negar eso es acusar a Jesús de enseñar falsa doctrina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normAutofit/>
          </a:bodyPr>
          <a:lstStyle/>
          <a:p>
            <a:r>
              <a:rPr lang="es-MX" b="1" dirty="0"/>
              <a:t>	F. NOS ACUSAN DE QUERER ASUSTAR. Algunos dicen, “Sólo quieren asustar a la gente para que obedezcan”. ¿Habrá alguien que no proteja a sus hijos por este medio</a:t>
            </a:r>
            <a:r>
              <a:rPr lang="es-MX" b="1" dirty="0" smtClean="0"/>
              <a:t>?</a:t>
            </a:r>
          </a:p>
          <a:p>
            <a:r>
              <a:rPr lang="es-MX" b="1" dirty="0"/>
              <a:t> </a:t>
            </a:r>
            <a:r>
              <a:rPr lang="es-MX" b="1" dirty="0" smtClean="0"/>
              <a:t>     </a:t>
            </a:r>
            <a:r>
              <a:rPr lang="es-MX" b="1" dirty="0"/>
              <a:t>¿No quiere que se asusten del fuego, de enchufes eléctricos, de víboras, de medicinas…y de todo peligro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r>
              <a:rPr lang="es-MX" b="1" dirty="0"/>
              <a:t>CONCLUSIÓN. </a:t>
            </a:r>
            <a:endParaRPr lang="en-US" b="1" dirty="0"/>
          </a:p>
          <a:p>
            <a:r>
              <a:rPr lang="es-MX" b="1" dirty="0"/>
              <a:t>	A. </a:t>
            </a:r>
            <a:r>
              <a:rPr lang="es-MX" b="1" dirty="0" smtClean="0"/>
              <a:t>¿Cómo se describe el infierno en la Biblia?</a:t>
            </a:r>
          </a:p>
          <a:p>
            <a:r>
              <a:rPr lang="es-MX" b="1" dirty="0" smtClean="0"/>
              <a:t>     Se describe </a:t>
            </a:r>
            <a:r>
              <a:rPr lang="es-MX" b="1" dirty="0"/>
              <a:t>como eterno castigo, sufrimiento, tormento, en fuego</a:t>
            </a:r>
            <a:r>
              <a:rPr lang="es-MX" b="1" dirty="0" smtClean="0"/>
              <a:t>,</a:t>
            </a:r>
            <a:r>
              <a:rPr lang="es-MX" b="1" dirty="0" smtClean="0"/>
              <a:t> fuego que no se apaga,</a:t>
            </a:r>
            <a:r>
              <a:rPr lang="es-MX" b="1" dirty="0" smtClean="0"/>
              <a:t> en lago </a:t>
            </a:r>
            <a:r>
              <a:rPr lang="es-MX" b="1" dirty="0"/>
              <a:t>de fuego, </a:t>
            </a:r>
            <a:r>
              <a:rPr lang="es-MX" b="1" dirty="0" smtClean="0"/>
              <a:t>en horno </a:t>
            </a:r>
            <a:r>
              <a:rPr lang="es-MX" b="1" dirty="0"/>
              <a:t>de fuego, </a:t>
            </a:r>
            <a:r>
              <a:rPr lang="es-MX" b="1" dirty="0" smtClean="0"/>
              <a:t>en tinieblas</a:t>
            </a:r>
            <a:r>
              <a:rPr lang="es-MX" b="1" dirty="0"/>
              <a:t>, que produce el </a:t>
            </a:r>
            <a:r>
              <a:rPr lang="es-MX" b="1" u="sng" dirty="0"/>
              <a:t>lloro y crujir de dientes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normAutofit fontScale="92500"/>
          </a:bodyPr>
          <a:lstStyle/>
          <a:p>
            <a:r>
              <a:rPr lang="es-MX" b="1" dirty="0"/>
              <a:t>	B. Muchos escapan de la cárcel, pero nadie escapará del infierno. Y la sentencia será interminable… Irreversible…</a:t>
            </a:r>
            <a:endParaRPr lang="en-US" b="1" dirty="0"/>
          </a:p>
          <a:p>
            <a:r>
              <a:rPr lang="es-MX" b="1" dirty="0"/>
              <a:t>	C. ¿Qué pensamos de los dolores de enfermedades terminales?  ¿Qué pensaríamos de ellos si fueran interminables? </a:t>
            </a:r>
            <a:endParaRPr lang="es-MX" b="1" dirty="0" smtClean="0"/>
          </a:p>
          <a:p>
            <a:r>
              <a:rPr lang="es-MX" b="1" dirty="0"/>
              <a:t> </a:t>
            </a:r>
            <a:r>
              <a:rPr lang="es-MX" b="1" dirty="0" smtClean="0"/>
              <a:t>    ¿</a:t>
            </a:r>
            <a:r>
              <a:rPr lang="es-MX" b="1" dirty="0"/>
              <a:t>Si no hubiera </a:t>
            </a:r>
            <a:r>
              <a:rPr lang="es-MX" b="1" dirty="0" smtClean="0"/>
              <a:t>nada de Morfina</a:t>
            </a:r>
            <a:r>
              <a:rPr lang="es-MX" b="1" dirty="0"/>
              <a:t>, </a:t>
            </a:r>
            <a:r>
              <a:rPr lang="es-MX" b="1" dirty="0" err="1"/>
              <a:t>Lortab</a:t>
            </a:r>
            <a:r>
              <a:rPr lang="es-MX" b="1" dirty="0"/>
              <a:t>, </a:t>
            </a:r>
            <a:r>
              <a:rPr lang="es-MX" b="1" dirty="0" err="1"/>
              <a:t>Demoral</a:t>
            </a:r>
            <a:r>
              <a:rPr lang="es-MX" b="1" dirty="0"/>
              <a:t> y ni siquiera aspirina o </a:t>
            </a:r>
            <a:r>
              <a:rPr lang="es-MX" b="1" dirty="0" err="1"/>
              <a:t>Tylenol</a:t>
            </a:r>
            <a:r>
              <a:rPr lang="es-MX" b="1" dirty="0"/>
              <a:t> o </a:t>
            </a:r>
            <a:r>
              <a:rPr lang="es-MX" b="1" dirty="0" err="1"/>
              <a:t>Mejoral</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340768"/>
            <a:ext cx="8229600" cy="4785395"/>
          </a:xfrm>
        </p:spPr>
        <p:txBody>
          <a:bodyPr>
            <a:normAutofit fontScale="92500" lnSpcReduction="20000"/>
          </a:bodyPr>
          <a:lstStyle/>
          <a:p>
            <a:r>
              <a:rPr lang="es-MX" b="1" dirty="0" smtClean="0"/>
              <a:t>INTRODUCCIÓN</a:t>
            </a:r>
            <a:r>
              <a:rPr lang="es-MX" b="1" dirty="0"/>
              <a:t>.</a:t>
            </a:r>
            <a:endParaRPr lang="en-US" b="1" dirty="0"/>
          </a:p>
          <a:p>
            <a:r>
              <a:rPr lang="es-MX" b="1" dirty="0"/>
              <a:t>	A. Una de las motivaciones más fuertes para convertir almas es el deseo de rescatarlas del </a:t>
            </a:r>
            <a:r>
              <a:rPr lang="es-MX" b="1" u="sng" dirty="0"/>
              <a:t>tormento</a:t>
            </a:r>
            <a:r>
              <a:rPr lang="es-MX" b="1" dirty="0"/>
              <a:t> </a:t>
            </a:r>
            <a:r>
              <a:rPr lang="es-MX" b="1" u="sng" dirty="0"/>
              <a:t>eterno</a:t>
            </a:r>
            <a:r>
              <a:rPr lang="es-MX" b="1" dirty="0"/>
              <a:t> en el infierno. </a:t>
            </a:r>
            <a:r>
              <a:rPr lang="es-ES" b="1" dirty="0"/>
              <a:t>Indica horrible </a:t>
            </a:r>
            <a:r>
              <a:rPr lang="es-ES" b="1" u="sng" dirty="0"/>
              <a:t>dolor</a:t>
            </a:r>
            <a:r>
              <a:rPr lang="es-ES" b="1" dirty="0"/>
              <a:t>, </a:t>
            </a:r>
            <a:r>
              <a:rPr lang="es-ES" b="1" u="sng" dirty="0"/>
              <a:t>agonía, angustia</a:t>
            </a:r>
            <a:r>
              <a:rPr lang="es-ES" b="1" dirty="0"/>
              <a:t>. </a:t>
            </a:r>
            <a:endParaRPr lang="es-ES" b="1" dirty="0" smtClean="0"/>
          </a:p>
          <a:p>
            <a:r>
              <a:rPr lang="es-ES" b="1" dirty="0"/>
              <a:t> </a:t>
            </a:r>
            <a:r>
              <a:rPr lang="es-ES" b="1" dirty="0" smtClean="0"/>
              <a:t>      La </a:t>
            </a:r>
            <a:r>
              <a:rPr lang="es-ES" b="1" dirty="0"/>
              <a:t>palabra “infierno” traduce la palabra griega “</a:t>
            </a:r>
            <a:r>
              <a:rPr lang="es-ES" b="1" dirty="0" err="1"/>
              <a:t>gehenna</a:t>
            </a:r>
            <a:r>
              <a:rPr lang="es-ES" b="1" dirty="0"/>
              <a:t>” (Valle de </a:t>
            </a:r>
            <a:r>
              <a:rPr lang="es-ES" b="1" dirty="0" err="1"/>
              <a:t>Hinóm</a:t>
            </a:r>
            <a:r>
              <a:rPr lang="es-ES" b="1" dirty="0"/>
              <a:t>). </a:t>
            </a:r>
            <a:r>
              <a:rPr lang="es-MX" b="1" dirty="0"/>
              <a:t>En este lugar ciertos reyes hicieron pasar a sus hijos por fuego (</a:t>
            </a:r>
            <a:r>
              <a:rPr lang="es-MX" b="1" dirty="0" err="1"/>
              <a:t>Acaz</a:t>
            </a:r>
            <a:r>
              <a:rPr lang="es-MX" b="1" dirty="0"/>
              <a:t>, 2 Crónicas 28:3; Manasés, 2 Crónicas 33:6; otros, Jeremías 7:31). En el Nuevo Testamento la palabra llegó a estar asociada con la destrucción por fuego. </a:t>
            </a:r>
            <a:endParaRPr lang="en-US" b="1" dirty="0"/>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normAutofit fontScale="92500" lnSpcReduction="20000"/>
          </a:bodyPr>
          <a:lstStyle/>
          <a:p>
            <a:r>
              <a:rPr lang="es-MX" b="1" dirty="0"/>
              <a:t>	D. ¿Qué pensaría la mujer si los dolores de parto fueran interminables y si no hubiera remedio alguno para aliviar sus dolores?</a:t>
            </a:r>
            <a:endParaRPr lang="en-US" b="1" dirty="0"/>
          </a:p>
          <a:p>
            <a:r>
              <a:rPr lang="es-MX" b="1" dirty="0"/>
              <a:t>	E. Pero ¿cómo se comparan estos dolores con el QUEMARSE? ¡Imagínese! ¡Quemándose sin fin! </a:t>
            </a:r>
            <a:endParaRPr lang="es-MX" b="1" dirty="0" smtClean="0"/>
          </a:p>
          <a:p>
            <a:r>
              <a:rPr lang="es-MX" b="1" dirty="0"/>
              <a:t> </a:t>
            </a:r>
            <a:r>
              <a:rPr lang="es-MX" b="1" dirty="0" smtClean="0"/>
              <a:t>    Si </a:t>
            </a:r>
            <a:r>
              <a:rPr lang="es-MX" b="1" dirty="0"/>
              <a:t>fuera por 100 años, después de 99 años, pronto terminaría. O si aun fuera por 1000 años, después de 999 años, en otro año terminaría … </a:t>
            </a:r>
            <a:endParaRPr lang="es-MX" b="1" dirty="0" smtClean="0"/>
          </a:p>
          <a:p>
            <a:r>
              <a:rPr lang="es-MX" b="1" dirty="0"/>
              <a:t> </a:t>
            </a:r>
            <a:r>
              <a:rPr lang="es-MX" b="1" dirty="0" smtClean="0"/>
              <a:t>    Pero  ¡¡¡</a:t>
            </a:r>
            <a:r>
              <a:rPr lang="es-MX" b="1" dirty="0"/>
              <a:t>NO TIENE FIN!!! Y no habrá nada de alivio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340768"/>
            <a:ext cx="8229600" cy="4785395"/>
          </a:xfrm>
        </p:spPr>
        <p:txBody>
          <a:bodyPr>
            <a:normAutofit/>
          </a:bodyPr>
          <a:lstStyle/>
          <a:p>
            <a:r>
              <a:rPr lang="es-MX" b="1" dirty="0"/>
              <a:t>	F. Con razón los perdidos no quieren que nadie vaya allá. Lucas 16:28, “tengo cinco hermanos para que les testifiques a fin de que no vengan ellos también a este lugar de tormento”.</a:t>
            </a:r>
            <a:endParaRPr lang="en-US" b="1" dirty="0"/>
          </a:p>
          <a:p>
            <a:r>
              <a:rPr lang="es-MX" b="1" dirty="0"/>
              <a:t>	G. Debemos predicar que Dios es amor (1 Juan 4:16), pero también debemos predicar “el temor del Señor</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normAutofit lnSpcReduction="10000"/>
          </a:bodyPr>
          <a:lstStyle/>
          <a:p>
            <a:r>
              <a:rPr lang="es-MX" b="1" dirty="0" smtClean="0"/>
              <a:t>     2 Corintios 5:11, “Conociendo, pues, el temor del Señor, </a:t>
            </a:r>
            <a:r>
              <a:rPr lang="es-MX" b="1" u="sng" dirty="0" smtClean="0"/>
              <a:t>persuadimos a los hombres”.</a:t>
            </a:r>
          </a:p>
          <a:p>
            <a:r>
              <a:rPr lang="es-MX" b="1" u="sng" dirty="0"/>
              <a:t> </a:t>
            </a:r>
            <a:r>
              <a:rPr lang="es-MX" b="1" dirty="0"/>
              <a:t> </a:t>
            </a:r>
            <a:r>
              <a:rPr lang="es-MX" b="1" dirty="0" smtClean="0"/>
              <a:t>   ¿Por qué no somos más activos enseñando a los familiares, amigos, compañeros de trabajo, vecinos? ¿Por qué no persuadimos más gente?</a:t>
            </a:r>
          </a:p>
          <a:p>
            <a:r>
              <a:rPr lang="es-MX" b="1" dirty="0"/>
              <a:t> </a:t>
            </a:r>
            <a:r>
              <a:rPr lang="es-MX" b="1" dirty="0" smtClean="0"/>
              <a:t>  ¿Será porque no conocemos el temor del Señor?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r>
              <a:rPr lang="es-MX" b="1" dirty="0" smtClean="0"/>
              <a:t>     Hebreos </a:t>
            </a:r>
            <a:r>
              <a:rPr lang="es-MX" b="1" dirty="0"/>
              <a:t>10:31 </a:t>
            </a:r>
            <a:r>
              <a:rPr lang="es-MX" b="1" dirty="0" smtClean="0"/>
              <a:t>“¡Horrenda </a:t>
            </a:r>
            <a:r>
              <a:rPr lang="es-MX" b="1" dirty="0"/>
              <a:t>cosa es caer en manos del Dios </a:t>
            </a:r>
            <a:r>
              <a:rPr lang="es-MX" b="1" dirty="0" smtClean="0"/>
              <a:t>vivo!”</a:t>
            </a:r>
          </a:p>
          <a:p>
            <a:r>
              <a:rPr lang="es-MX" b="1" dirty="0"/>
              <a:t> </a:t>
            </a:r>
            <a:r>
              <a:rPr lang="es-MX" b="1" dirty="0" smtClean="0"/>
              <a:t>    Hebreos 12:29, “nuestro Dios es fuego consumidor”.</a:t>
            </a:r>
            <a:r>
              <a:rPr lang="es-MX" b="1" dirty="0"/>
              <a:t>	</a:t>
            </a:r>
            <a:r>
              <a:rPr lang="es-MX" b="1" dirty="0" smtClean="0"/>
              <a:t>     </a:t>
            </a:r>
            <a:endParaRPr lang="en-US" b="1" dirty="0"/>
          </a:p>
          <a:p>
            <a:pPr lvl="1" algn="ctr">
              <a:buNone/>
            </a:pPr>
            <a:r>
              <a:rPr lang="es-MX" b="1" dirty="0" smtClean="0"/>
              <a:t>    </a:t>
            </a:r>
            <a:r>
              <a:rPr lang="es-MX" sz="4000" b="1" dirty="0" smtClean="0"/>
              <a:t> “Conociendo, pues, el temor del Señor, persuadimos a los hombres”.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268760"/>
            <a:ext cx="8229600" cy="4857403"/>
          </a:xfrm>
        </p:spPr>
        <p:txBody>
          <a:bodyPr>
            <a:normAutofit fontScale="92500" lnSpcReduction="20000"/>
          </a:bodyPr>
          <a:lstStyle/>
          <a:p>
            <a:r>
              <a:rPr lang="es-MX" b="1" dirty="0"/>
              <a:t>	B. Para que el temor del infierno sea fuerte motivación es indispensable que </a:t>
            </a:r>
            <a:r>
              <a:rPr lang="es-MX" b="1" u="sng" dirty="0"/>
              <a:t>nosotros mismos</a:t>
            </a:r>
            <a:r>
              <a:rPr lang="es-MX" b="1" dirty="0"/>
              <a:t> estemos plenamente convencidos de que en realidad el infierno existe y que es eterno. </a:t>
            </a:r>
            <a:endParaRPr lang="es-MX" b="1" dirty="0" smtClean="0"/>
          </a:p>
          <a:p>
            <a:r>
              <a:rPr lang="es-MX" b="1" dirty="0"/>
              <a:t> </a:t>
            </a:r>
            <a:r>
              <a:rPr lang="es-MX" b="1" dirty="0" smtClean="0"/>
              <a:t>    ¿</a:t>
            </a:r>
            <a:r>
              <a:rPr lang="es-MX" b="1" dirty="0"/>
              <a:t>Qué tan fuerte es nuestra fe, nuestra creencia, en esta doctrina de Cristo? De veras, ¿la tomamos en serio? De veras ¿creemos que los seres queridos, amigos y otros conocidos van a sufrir esta horrible consecuencia por no haber obedecido al evangelio y vivido fielmente hasta el fin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268760"/>
            <a:ext cx="8229600" cy="4857403"/>
          </a:xfrm>
        </p:spPr>
        <p:txBody>
          <a:bodyPr>
            <a:normAutofit fontScale="92500" lnSpcReduction="20000"/>
          </a:bodyPr>
          <a:lstStyle/>
          <a:p>
            <a:r>
              <a:rPr lang="es-MX" b="1" dirty="0"/>
              <a:t>	C. En estas lecciones sobre el evangelismo personal estamos enfatizando la importancia de </a:t>
            </a:r>
            <a:r>
              <a:rPr lang="es-MX" b="1" dirty="0" smtClean="0"/>
              <a:t>enseñar </a:t>
            </a:r>
            <a:r>
              <a:rPr lang="es-MX" b="1" dirty="0"/>
              <a:t>en el hogar una serie de lecciones para convencerles de la seriedad de este asunto, “arrebatándolos del fuego” (Judas 23).</a:t>
            </a:r>
            <a:endParaRPr lang="en-US" b="1" dirty="0"/>
          </a:p>
          <a:p>
            <a:r>
              <a:rPr lang="es-MX" b="1" dirty="0"/>
              <a:t>	D. Por lo tanto, sí, debemos enseñarles los pasos de obediencia (oír, creer, arrepentirse, confesar que Cristo es el Hijo de Dios, bautizarse), pero luego hablar con toda franqueza de la consecuencia de NO obedecer. Explicar con todo énfasis este castigo que es tortura interminable, algo inimaginable</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268760"/>
            <a:ext cx="8229600" cy="4857403"/>
          </a:xfrm>
        </p:spPr>
        <p:txBody>
          <a:bodyPr>
            <a:noAutofit/>
          </a:bodyPr>
          <a:lstStyle/>
          <a:p>
            <a:r>
              <a:rPr lang="es-MX" sz="2800" b="1" dirty="0">
                <a:latin typeface="Times New Roman" pitchFamily="18" charset="0"/>
                <a:ea typeface="Verdana" pitchFamily="34" charset="0"/>
                <a:cs typeface="Times New Roman" pitchFamily="18" charset="0"/>
              </a:rPr>
              <a:t>	I. LOS MUERTOS ESTÁN CONSCIENTES</a:t>
            </a:r>
            <a:endParaRPr lang="en-US" sz="2800" b="1" dirty="0">
              <a:latin typeface="Times New Roman" pitchFamily="18" charset="0"/>
              <a:ea typeface="Verdana" pitchFamily="34" charset="0"/>
              <a:cs typeface="Times New Roman" pitchFamily="18" charset="0"/>
            </a:endParaRPr>
          </a:p>
          <a:p>
            <a:r>
              <a:rPr lang="es-MX" sz="2800" b="1" dirty="0">
                <a:latin typeface="Times New Roman" pitchFamily="18" charset="0"/>
                <a:ea typeface="Verdana" pitchFamily="34" charset="0"/>
                <a:cs typeface="Times New Roman" pitchFamily="18" charset="0"/>
              </a:rPr>
              <a:t>	A. Eclesiastés 9:5,</a:t>
            </a:r>
            <a:r>
              <a:rPr lang="es-MX" sz="2800" b="1" baseline="30000" dirty="0">
                <a:latin typeface="Times New Roman" pitchFamily="18" charset="0"/>
                <a:ea typeface="Verdana" pitchFamily="34" charset="0"/>
                <a:cs typeface="Times New Roman" pitchFamily="18" charset="0"/>
              </a:rPr>
              <a:t> “</a:t>
            </a:r>
            <a:r>
              <a:rPr lang="es-MX" sz="2800" b="1" dirty="0">
                <a:latin typeface="Times New Roman" pitchFamily="18" charset="0"/>
                <a:ea typeface="Verdana" pitchFamily="34" charset="0"/>
                <a:cs typeface="Times New Roman" pitchFamily="18" charset="0"/>
              </a:rPr>
              <a:t>Porque los que viven saben que han de morir; pero los muertos nada saben, ni tienen más paga; porque su memoria es puesta en olvido”. </a:t>
            </a:r>
            <a:endParaRPr lang="es-MX" sz="2800" b="1" dirty="0" smtClean="0">
              <a:latin typeface="Times New Roman" pitchFamily="18" charset="0"/>
              <a:ea typeface="Verdana" pitchFamily="34" charset="0"/>
              <a:cs typeface="Times New Roman" pitchFamily="18" charset="0"/>
            </a:endParaRPr>
          </a:p>
          <a:p>
            <a:r>
              <a:rPr lang="es-MX" sz="2800" b="1" dirty="0">
                <a:latin typeface="Times New Roman" pitchFamily="18" charset="0"/>
                <a:ea typeface="Verdana" pitchFamily="34" charset="0"/>
                <a:cs typeface="Times New Roman" pitchFamily="18" charset="0"/>
              </a:rPr>
              <a:t> </a:t>
            </a:r>
            <a:r>
              <a:rPr lang="es-MX" sz="2800" b="1" dirty="0" smtClean="0">
                <a:latin typeface="Times New Roman" pitchFamily="18" charset="0"/>
                <a:ea typeface="Verdana" pitchFamily="34" charset="0"/>
                <a:cs typeface="Times New Roman" pitchFamily="18" charset="0"/>
              </a:rPr>
              <a:t>    Este </a:t>
            </a:r>
            <a:r>
              <a:rPr lang="es-MX" sz="2800" b="1" dirty="0">
                <a:latin typeface="Times New Roman" pitchFamily="18" charset="0"/>
                <a:ea typeface="Verdana" pitchFamily="34" charset="0"/>
                <a:cs typeface="Times New Roman" pitchFamily="18" charset="0"/>
              </a:rPr>
              <a:t>texto es muy citado por los testigos contra Jehová para probar que los muertos no están conscientes, pero estos falsos maestros tuercen muchos textos bíblicos (2 </a:t>
            </a:r>
            <a:r>
              <a:rPr lang="es-MX" sz="2800" b="1" dirty="0" err="1">
                <a:latin typeface="Times New Roman" pitchFamily="18" charset="0"/>
                <a:ea typeface="Verdana" pitchFamily="34" charset="0"/>
                <a:cs typeface="Times New Roman" pitchFamily="18" charset="0"/>
              </a:rPr>
              <a:t>Ped</a:t>
            </a:r>
            <a:r>
              <a:rPr lang="es-MX" sz="2800" b="1" dirty="0">
                <a:latin typeface="Times New Roman" pitchFamily="18" charset="0"/>
                <a:ea typeface="Verdana" pitchFamily="34" charset="0"/>
                <a:cs typeface="Times New Roman" pitchFamily="18" charset="0"/>
              </a:rPr>
              <a:t>. 3:16). </a:t>
            </a:r>
            <a:r>
              <a:rPr lang="es-MX" sz="2800" b="1" dirty="0" smtClean="0">
                <a:latin typeface="Times New Roman" pitchFamily="18" charset="0"/>
                <a:ea typeface="Verdana" pitchFamily="34" charset="0"/>
                <a:cs typeface="Times New Roman" pitchFamily="18" charset="0"/>
              </a:rPr>
              <a:t> </a:t>
            </a:r>
            <a:endParaRPr lang="en-US" sz="2800" b="1" dirty="0">
              <a:latin typeface="Times New Roman" pitchFamily="18" charset="0"/>
              <a:ea typeface="Verdan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412776"/>
            <a:ext cx="8229600" cy="4713387"/>
          </a:xfrm>
        </p:spPr>
        <p:txBody>
          <a:bodyPr/>
          <a:lstStyle/>
          <a:p>
            <a:r>
              <a:rPr lang="es-MX" b="1" dirty="0" smtClean="0">
                <a:latin typeface="Times New Roman" pitchFamily="18" charset="0"/>
                <a:ea typeface="Verdana" pitchFamily="34" charset="0"/>
                <a:cs typeface="Times New Roman" pitchFamily="18" charset="0"/>
              </a:rPr>
              <a:t>      Ellos pasan por alto a través del libro la expresión, “todo lo que se hace </a:t>
            </a:r>
            <a:r>
              <a:rPr lang="es-MX" b="1" u="sng" dirty="0" smtClean="0">
                <a:latin typeface="Times New Roman" pitchFamily="18" charset="0"/>
                <a:ea typeface="Verdana" pitchFamily="34" charset="0"/>
                <a:cs typeface="Times New Roman" pitchFamily="18" charset="0"/>
              </a:rPr>
              <a:t>debajo del sol</a:t>
            </a:r>
            <a:r>
              <a:rPr lang="es-MX" b="1" dirty="0" smtClean="0">
                <a:latin typeface="Times New Roman" pitchFamily="18" charset="0"/>
                <a:ea typeface="Verdana" pitchFamily="34" charset="0"/>
                <a:cs typeface="Times New Roman" pitchFamily="18" charset="0"/>
              </a:rPr>
              <a:t>” (v.3), </a:t>
            </a:r>
            <a:r>
              <a:rPr lang="es-MX" b="1" u="sng" dirty="0" smtClean="0">
                <a:latin typeface="Times New Roman" pitchFamily="18" charset="0"/>
                <a:ea typeface="Verdana" pitchFamily="34" charset="0"/>
                <a:cs typeface="Times New Roman" pitchFamily="18" charset="0"/>
              </a:rPr>
              <a:t>expresión que se encuentra repetidas veces en este libro</a:t>
            </a:r>
            <a:r>
              <a:rPr lang="es-MX" b="1" dirty="0" smtClean="0">
                <a:latin typeface="Times New Roman" pitchFamily="18" charset="0"/>
                <a:ea typeface="Verdana" pitchFamily="34" charset="0"/>
                <a:cs typeface="Times New Roman" pitchFamily="18" charset="0"/>
              </a:rPr>
              <a:t>. </a:t>
            </a:r>
          </a:p>
          <a:p>
            <a:r>
              <a:rPr lang="es-MX" b="1" dirty="0">
                <a:latin typeface="Times New Roman" pitchFamily="18" charset="0"/>
                <a:ea typeface="Verdana" pitchFamily="34" charset="0"/>
                <a:cs typeface="Times New Roman" pitchFamily="18" charset="0"/>
              </a:rPr>
              <a:t> </a:t>
            </a:r>
            <a:r>
              <a:rPr lang="es-MX" b="1" dirty="0" smtClean="0">
                <a:latin typeface="Times New Roman" pitchFamily="18" charset="0"/>
                <a:ea typeface="Verdana" pitchFamily="34" charset="0"/>
                <a:cs typeface="Times New Roman" pitchFamily="18" charset="0"/>
              </a:rPr>
              <a:t>    </a:t>
            </a:r>
            <a:r>
              <a:rPr lang="es-MX" b="1" dirty="0" smtClean="0">
                <a:latin typeface="Times New Roman" pitchFamily="18" charset="0"/>
                <a:ea typeface="Verdana" pitchFamily="34" charset="0"/>
                <a:cs typeface="Times New Roman" pitchFamily="18" charset="0"/>
              </a:rPr>
              <a:t>Desde luego los muertos ya no saben lo que está pasando “debajo del sol”. Los falsos testigos no quieren ver esta expresión porque están resueltos a enseñar su falsa doctrina.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268760"/>
            <a:ext cx="8229600" cy="4857403"/>
          </a:xfrm>
        </p:spPr>
        <p:txBody>
          <a:bodyPr>
            <a:normAutofit fontScale="92500"/>
          </a:bodyPr>
          <a:lstStyle/>
          <a:p>
            <a:r>
              <a:rPr lang="es-MX" b="1" dirty="0"/>
              <a:t>	B. Otros versículos comparan a los muertos con el dormir: Hechos 13:36; 1ª Corintios 15:6; 1ª Tesalonicenses 4:13, </a:t>
            </a:r>
            <a:r>
              <a:rPr lang="es-MX" b="1" u="sng" dirty="0"/>
              <a:t>pero estos textos no hablan del alma (espíritu) sino del cuerpo</a:t>
            </a:r>
            <a:r>
              <a:rPr lang="es-MX" b="1" dirty="0"/>
              <a:t>.</a:t>
            </a:r>
            <a:endParaRPr lang="en-US" b="1" dirty="0"/>
          </a:p>
          <a:p>
            <a:r>
              <a:rPr lang="es-MX" b="1" dirty="0"/>
              <a:t>	C. Además, muchos textos enseñan clara y enfáticamente que aquellos que serán echados al fuego estarán conscientes.</a:t>
            </a:r>
            <a:endParaRPr lang="en-US" b="1" dirty="0"/>
          </a:p>
          <a:p>
            <a:r>
              <a:rPr lang="es-MX" b="1" dirty="0"/>
              <a:t>	--Mateo 8:12: “más los hijos del reino serán echados a las tinieblas de afuera; allí será </a:t>
            </a:r>
            <a:r>
              <a:rPr lang="es-MX" b="1" u="sng" dirty="0"/>
              <a:t>el lloro y el crujir de dientes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EL INFIERNO EXISTE – Y ES ETERNO</a:t>
            </a:r>
            <a:endParaRPr lang="en-US" sz="2800" b="1" dirty="0"/>
          </a:p>
        </p:txBody>
      </p:sp>
      <p:sp>
        <p:nvSpPr>
          <p:cNvPr id="3" name="Content Placeholder 2"/>
          <p:cNvSpPr>
            <a:spLocks noGrp="1"/>
          </p:cNvSpPr>
          <p:nvPr>
            <p:ph idx="1"/>
          </p:nvPr>
        </p:nvSpPr>
        <p:spPr>
          <a:xfrm>
            <a:off x="457200" y="1340768"/>
            <a:ext cx="8229600" cy="4785395"/>
          </a:xfrm>
        </p:spPr>
        <p:txBody>
          <a:bodyPr>
            <a:noAutofit/>
          </a:bodyPr>
          <a:lstStyle/>
          <a:p>
            <a:r>
              <a:rPr lang="es-MX" sz="2800" b="1" dirty="0"/>
              <a:t>	--Mateo 13:41-42: “Enviará el Hijo del Hombre a sus ángeles, y recogerán de su reino a todos los que sirven de tropiezo, y a los que hacen iniquidad, 42 y </a:t>
            </a:r>
            <a:r>
              <a:rPr lang="es-MX" sz="2800" b="1" u="sng" dirty="0"/>
              <a:t>los echarán en el horno de fuego</a:t>
            </a:r>
            <a:r>
              <a:rPr lang="es-MX" sz="2800" b="1" dirty="0"/>
              <a:t>; </a:t>
            </a:r>
            <a:r>
              <a:rPr lang="es-MX" sz="2800" b="1" u="sng" dirty="0"/>
              <a:t>allí será el lloro y el crujir de dientes</a:t>
            </a:r>
            <a:r>
              <a:rPr lang="es-MX" sz="2800" b="1" dirty="0"/>
              <a:t>.” Ver también Mateo 13:50.</a:t>
            </a:r>
            <a:endParaRPr lang="en-US" sz="2800" b="1" dirty="0"/>
          </a:p>
          <a:p>
            <a:r>
              <a:rPr lang="es-MX" sz="2800" b="1" dirty="0"/>
              <a:t> 	--Echados a un fuego tormentoso: Apocalipsis 14:9-11: “Y el tercer ángel los siguió, diciendo a gran voz: Si alguno adora a la bestia y a su imagen, y recibe la marca en su frente o en su mano, </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620</Words>
  <Application>Microsoft Office PowerPoint</Application>
  <PresentationFormat>On-screen Show (4:3)</PresentationFormat>
  <Paragraphs>122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Slide 1</vt:lpstr>
      <vt:lpstr>Slide 2</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lpstr>EL INFIERNO EXISTE – Y ES ETERNO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Partain</dc:creator>
  <cp:lastModifiedBy>Partain</cp:lastModifiedBy>
  <cp:revision>34</cp:revision>
  <dcterms:created xsi:type="dcterms:W3CDTF">2014-08-27T15:13:19Z</dcterms:created>
  <dcterms:modified xsi:type="dcterms:W3CDTF">2014-08-27T16:25:43Z</dcterms:modified>
</cp:coreProperties>
</file>