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8" r:id="rId5"/>
    <p:sldId id="279" r:id="rId6"/>
    <p:sldId id="280" r:id="rId7"/>
    <p:sldId id="281" r:id="rId8"/>
    <p:sldId id="282" r:id="rId9"/>
    <p:sldId id="284" r:id="rId10"/>
    <p:sldId id="285" r:id="rId11"/>
    <p:sldId id="286" r:id="rId12"/>
    <p:sldId id="259" r:id="rId13"/>
    <p:sldId id="260" r:id="rId14"/>
    <p:sldId id="261" r:id="rId15"/>
    <p:sldId id="262" r:id="rId16"/>
    <p:sldId id="263" r:id="rId17"/>
    <p:sldId id="264" r:id="rId18"/>
    <p:sldId id="265" r:id="rId19"/>
    <p:sldId id="266" r:id="rId20"/>
    <p:sldId id="267" r:id="rId21"/>
    <p:sldId id="268" r:id="rId22"/>
    <p:sldId id="276" r:id="rId23"/>
    <p:sldId id="277" r:id="rId24"/>
    <p:sldId id="275" r:id="rId2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7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772096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1845318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114340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234074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173519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1485592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3027790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3159303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1764052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97952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65CD6F-3C02-4CC8-954C-C11AC4C711FA}" type="datetimeFigureOut">
              <a:rPr lang="es-CL" smtClean="0"/>
              <a:t>25-08-2015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F3EBDCE-C1DF-42DF-8D3C-6E1CE3A398CD}" type="slidenum">
              <a:rPr lang="es-CL" smtClean="0"/>
              <a:t>‹Nº›</a:t>
            </a:fld>
            <a:endParaRPr lang="es-CL"/>
          </a:p>
        </p:txBody>
      </p:sp>
    </p:spTree>
    <p:extLst>
      <p:ext uri="{BB962C8B-B14F-4D97-AF65-F5344CB8AC3E}">
        <p14:creationId xmlns:p14="http://schemas.microsoft.com/office/powerpoint/2010/main" val="1914574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5CD6F-3C02-4CC8-954C-C11AC4C711FA}" type="datetimeFigureOut">
              <a:rPr lang="es-CL" smtClean="0"/>
              <a:t>25-08-2015</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EBDCE-C1DF-42DF-8D3C-6E1CE3A398CD}" type="slidenum">
              <a:rPr lang="es-CL" smtClean="0"/>
              <a:t>‹Nº›</a:t>
            </a:fld>
            <a:endParaRPr lang="es-CL"/>
          </a:p>
        </p:txBody>
      </p:sp>
    </p:spTree>
    <p:extLst>
      <p:ext uri="{BB962C8B-B14F-4D97-AF65-F5344CB8AC3E}">
        <p14:creationId xmlns:p14="http://schemas.microsoft.com/office/powerpoint/2010/main" val="4019067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40000"/>
          </a:xfrm>
          <a:prstGeom prst="rect">
            <a:avLst/>
          </a:prstGeom>
        </p:spPr>
      </p:pic>
      <p:sp>
        <p:nvSpPr>
          <p:cNvPr id="2" name="1 Título"/>
          <p:cNvSpPr>
            <a:spLocks noGrp="1"/>
          </p:cNvSpPr>
          <p:nvPr>
            <p:ph type="ctrTitle"/>
          </p:nvPr>
        </p:nvSpPr>
        <p:spPr>
          <a:xfrm>
            <a:off x="685800" y="332656"/>
            <a:ext cx="7772400" cy="1470025"/>
          </a:xfrm>
        </p:spPr>
        <p:txBody>
          <a:bodyPr>
            <a:noAutofit/>
          </a:bodyPr>
          <a:lstStyle/>
          <a:p>
            <a:r>
              <a:rPr lang="es-CL" sz="4000" b="1" dirty="0">
                <a:solidFill>
                  <a:schemeClr val="bg1"/>
                </a:solidFill>
                <a:effectLst>
                  <a:outerShdw blurRad="38100" dist="38100" dir="2700000" algn="tl">
                    <a:srgbClr val="000000">
                      <a:alpha val="43137"/>
                    </a:srgbClr>
                  </a:outerShdw>
                </a:effectLst>
              </a:rPr>
              <a:t>LOS CRISTIANOS NO DEBEN VIOLAR LAS LEYES DE </a:t>
            </a:r>
            <a:r>
              <a:rPr lang="es-CL" sz="4000" b="1" dirty="0" smtClean="0">
                <a:solidFill>
                  <a:schemeClr val="bg1"/>
                </a:solidFill>
                <a:effectLst>
                  <a:outerShdw blurRad="38100" dist="38100" dir="2700000" algn="tl">
                    <a:srgbClr val="000000">
                      <a:alpha val="43137"/>
                    </a:srgbClr>
                  </a:outerShdw>
                </a:effectLst>
              </a:rPr>
              <a:t>INMIGRACIÓN</a:t>
            </a:r>
            <a:endParaRPr lang="es-CL" sz="4000" b="1" dirty="0">
              <a:solidFill>
                <a:schemeClr val="bg1"/>
              </a:solidFill>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371600" y="2543700"/>
            <a:ext cx="6400800" cy="1752600"/>
          </a:xfrm>
        </p:spPr>
        <p:txBody>
          <a:bodyPr>
            <a:normAutofit/>
          </a:bodyPr>
          <a:lstStyle/>
          <a:p>
            <a:r>
              <a:rPr lang="es-CL" sz="3800" b="1" dirty="0" smtClean="0">
                <a:solidFill>
                  <a:srgbClr val="FFC000"/>
                </a:solidFill>
                <a:effectLst>
                  <a:outerShdw blurRad="38100" dist="38100" dir="2700000" algn="tl">
                    <a:srgbClr val="000000">
                      <a:alpha val="43137"/>
                    </a:srgbClr>
                  </a:outerShdw>
                </a:effectLst>
              </a:rPr>
              <a:t>Por Wayne Partain</a:t>
            </a:r>
            <a:endParaRPr lang="es-CL" sz="38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4882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a:bodyPr>
          <a:lstStyle/>
          <a:p>
            <a:r>
              <a:rPr lang="es-CL" b="1" dirty="0" smtClean="0">
                <a:solidFill>
                  <a:schemeClr val="bg2"/>
                </a:solidFill>
              </a:rPr>
              <a:t>Romanos 13:1-7</a:t>
            </a:r>
            <a:endParaRPr lang="es-CL" b="1" dirty="0">
              <a:solidFill>
                <a:schemeClr val="bg2"/>
              </a:solidFill>
            </a:endParaRPr>
          </a:p>
        </p:txBody>
      </p:sp>
      <p:sp>
        <p:nvSpPr>
          <p:cNvPr id="3" name="2 Rectángulo"/>
          <p:cNvSpPr/>
          <p:nvPr/>
        </p:nvSpPr>
        <p:spPr>
          <a:xfrm>
            <a:off x="467544" y="1988840"/>
            <a:ext cx="8280920" cy="4524315"/>
          </a:xfrm>
          <a:prstGeom prst="rect">
            <a:avLst/>
          </a:prstGeom>
        </p:spPr>
        <p:txBody>
          <a:bodyPr wrap="square">
            <a:spAutoFit/>
          </a:bodyPr>
          <a:lstStyle/>
          <a:p>
            <a:pPr lvl="0" algn="just"/>
            <a:r>
              <a:rPr lang="es-CL" sz="2400" dirty="0"/>
              <a:t>La expresión, "las autoridades superiores", se refiere al gobierno civil; por ejemplo, el gobierno de México o el gobierno de Estados Unidos.</a:t>
            </a:r>
          </a:p>
          <a:p>
            <a:pPr lvl="0" algn="just"/>
            <a:r>
              <a:rPr lang="es-CL" sz="2400" dirty="0"/>
              <a:t>En este texto Pablo dice claramente que el gobierno civil está establecido por Dios. </a:t>
            </a:r>
            <a:r>
              <a:rPr lang="es-CL" sz="2400" u="sng" dirty="0"/>
              <a:t>Al igual que el matrimonio, el gobierno civil es un arreglo divino </a:t>
            </a:r>
            <a:r>
              <a:rPr lang="es-CL" sz="2400" dirty="0"/>
              <a:t>y, por eso, </a:t>
            </a:r>
            <a:r>
              <a:rPr lang="es-CL" sz="2400" b="1" dirty="0"/>
              <a:t>"los que resisten" </a:t>
            </a:r>
            <a:r>
              <a:rPr lang="es-CL" sz="2400" dirty="0"/>
              <a:t>al gobierno,</a:t>
            </a:r>
            <a:r>
              <a:rPr lang="es-CL" sz="2400" b="1" dirty="0"/>
              <a:t> "acarrean condenación para sí mismos". </a:t>
            </a:r>
            <a:r>
              <a:rPr lang="es-CL" sz="2400" dirty="0"/>
              <a:t>Hay hermanos que enseñan la verdad sobre el matrimonio, el divorcio y segundas nupcias que creen que las leyes de inmigración no tienen importancia, pero ¿por qué no? Como el matrimonio es de Dios, así también el gobierno es de Dios. Las dos cosas son arreglos divinos.</a:t>
            </a:r>
          </a:p>
        </p:txBody>
      </p:sp>
    </p:spTree>
    <p:extLst>
      <p:ext uri="{BB962C8B-B14F-4D97-AF65-F5344CB8AC3E}">
        <p14:creationId xmlns:p14="http://schemas.microsoft.com/office/powerpoint/2010/main" val="4057154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a:bodyPr>
          <a:lstStyle/>
          <a:p>
            <a:r>
              <a:rPr lang="es-CL" b="1" dirty="0" smtClean="0">
                <a:solidFill>
                  <a:schemeClr val="bg2"/>
                </a:solidFill>
              </a:rPr>
              <a:t>Romanos 13:1-7</a:t>
            </a:r>
            <a:endParaRPr lang="es-CL" b="1" dirty="0">
              <a:solidFill>
                <a:schemeClr val="bg2"/>
              </a:solidFill>
            </a:endParaRPr>
          </a:p>
        </p:txBody>
      </p:sp>
      <p:sp>
        <p:nvSpPr>
          <p:cNvPr id="3" name="2 Rectángulo"/>
          <p:cNvSpPr/>
          <p:nvPr/>
        </p:nvSpPr>
        <p:spPr>
          <a:xfrm>
            <a:off x="467544" y="2708920"/>
            <a:ext cx="8280920" cy="2785378"/>
          </a:xfrm>
          <a:prstGeom prst="rect">
            <a:avLst/>
          </a:prstGeom>
        </p:spPr>
        <p:txBody>
          <a:bodyPr wrap="square">
            <a:spAutoFit/>
          </a:bodyPr>
          <a:lstStyle/>
          <a:p>
            <a:pPr lvl="0" algn="just"/>
            <a:r>
              <a:rPr lang="es-CL" sz="2500" dirty="0"/>
              <a:t>La palabra "sométase" significa obedecer las leyes del gobierno, incluyendo las leyes de inmigración y las de pagar impuestos para sostener el gobierno con dinero. </a:t>
            </a:r>
            <a:r>
              <a:rPr lang="es-CL" sz="2500" u="sng" dirty="0"/>
              <a:t>En México hay muchísimos empleos especializados </a:t>
            </a:r>
            <a:r>
              <a:rPr lang="es-CL" sz="2500" dirty="0"/>
              <a:t>que pagan buenos sueldos, pero si los norteamericanos trabajaran ilegalmente en esos empleos, estarían violando </a:t>
            </a:r>
            <a:r>
              <a:rPr lang="es-CL" sz="2500" b="1" dirty="0"/>
              <a:t>Rom. 13:1, 2 </a:t>
            </a:r>
            <a:r>
              <a:rPr lang="es-CL" sz="2500" dirty="0"/>
              <a:t>(además el gobierno de México los deportaría cuanto antes).</a:t>
            </a:r>
          </a:p>
        </p:txBody>
      </p:sp>
    </p:spTree>
    <p:extLst>
      <p:ext uri="{BB962C8B-B14F-4D97-AF65-F5344CB8AC3E}">
        <p14:creationId xmlns:p14="http://schemas.microsoft.com/office/powerpoint/2010/main" val="4057154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Romanos 13:1-7</a:t>
            </a:r>
            <a:endParaRPr lang="es-CL" b="1" dirty="0">
              <a:solidFill>
                <a:schemeClr val="bg1"/>
              </a:solidFill>
            </a:endParaRPr>
          </a:p>
        </p:txBody>
      </p:sp>
      <p:sp>
        <p:nvSpPr>
          <p:cNvPr id="3" name="2 Rectángulo"/>
          <p:cNvSpPr/>
          <p:nvPr/>
        </p:nvSpPr>
        <p:spPr>
          <a:xfrm>
            <a:off x="467544" y="2492896"/>
            <a:ext cx="8280920" cy="3785652"/>
          </a:xfrm>
          <a:prstGeom prst="rect">
            <a:avLst/>
          </a:prstGeom>
        </p:spPr>
        <p:txBody>
          <a:bodyPr wrap="square">
            <a:spAutoFit/>
          </a:bodyPr>
          <a:lstStyle/>
          <a:p>
            <a:pPr lvl="0"/>
            <a:r>
              <a:rPr lang="es-CL" sz="2400" dirty="0"/>
              <a:t>Los judíos no respetaban la ley, pues pidieron que Pilato soltara a Barrabás, un sedicionista. Si hubieran aceptado la enseñanza de Rom. 13:1, 2, los romanos no los habrían destruido en el año 70.</a:t>
            </a:r>
          </a:p>
          <a:p>
            <a:pPr lvl="0" algn="just"/>
            <a:r>
              <a:rPr lang="es-CL" sz="2400" dirty="0"/>
              <a:t>Obsérvese que Pablo </a:t>
            </a:r>
            <a:r>
              <a:rPr lang="es-CL" sz="2400" u="sng" dirty="0"/>
              <a:t>no dice "sométase" a las leyes que les convengan</a:t>
            </a:r>
            <a:r>
              <a:rPr lang="es-CL" sz="2400" dirty="0"/>
              <a:t>. La única ley que el cristiano puede resistir es alguna ley que contradiga la voluntad de Dios. Recuérdese que Pablo envió a un esclavo (Onésimo) a su maestro (Filemón), porque legalmente éste era el dueño de aquél. Las leyes de inmigración y las de pagar impuestos no contradicen la voluntad de Dios; por el contrario, Dios requiere que a ellas nos sometamos. </a:t>
            </a:r>
          </a:p>
        </p:txBody>
      </p:sp>
    </p:spTree>
    <p:extLst>
      <p:ext uri="{BB962C8B-B14F-4D97-AF65-F5344CB8AC3E}">
        <p14:creationId xmlns:p14="http://schemas.microsoft.com/office/powerpoint/2010/main" val="600177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Romanos 13:1-7</a:t>
            </a:r>
            <a:endParaRPr lang="es-CL" b="1" dirty="0">
              <a:solidFill>
                <a:schemeClr val="bg1"/>
              </a:solidFill>
            </a:endParaRPr>
          </a:p>
        </p:txBody>
      </p:sp>
      <p:sp>
        <p:nvSpPr>
          <p:cNvPr id="3" name="2 Rectángulo"/>
          <p:cNvSpPr/>
          <p:nvPr/>
        </p:nvSpPr>
        <p:spPr>
          <a:xfrm>
            <a:off x="467544" y="2852936"/>
            <a:ext cx="8280920" cy="2308324"/>
          </a:xfrm>
          <a:prstGeom prst="rect">
            <a:avLst/>
          </a:prstGeom>
        </p:spPr>
        <p:txBody>
          <a:bodyPr wrap="square">
            <a:spAutoFit/>
          </a:bodyPr>
          <a:lstStyle/>
          <a:p>
            <a:pPr lvl="0" algn="just"/>
            <a:r>
              <a:rPr lang="es-CL" sz="2400" dirty="0"/>
              <a:t>Dice Pablo que debemos someternos a las leyes del gobierno no sólo para evitar el castigo, sino también </a:t>
            </a:r>
            <a:r>
              <a:rPr lang="es-CL" sz="2400" b="1" dirty="0"/>
              <a:t>"por causa de la conciencia"</a:t>
            </a:r>
            <a:r>
              <a:rPr lang="es-CL" sz="2400" dirty="0"/>
              <a:t>; es decir, al leer estos textos entendemos la voluntad de Dios, y </a:t>
            </a:r>
            <a:r>
              <a:rPr lang="es-CL" sz="2400" u="sng" dirty="0"/>
              <a:t>nuestra propia conciencia nos dice que debemos someternos al gobierno</a:t>
            </a:r>
            <a:r>
              <a:rPr lang="es-CL" sz="2400" dirty="0"/>
              <a:t>. Por lo tanto, al no someterse al gobierno uno viola la conciencia y al hacerlo peca </a:t>
            </a:r>
            <a:r>
              <a:rPr lang="es-CL" sz="2400" b="1" dirty="0"/>
              <a:t>(Rom. 14:23).</a:t>
            </a:r>
            <a:endParaRPr lang="es-CL" sz="2400" dirty="0"/>
          </a:p>
        </p:txBody>
      </p:sp>
    </p:spTree>
    <p:extLst>
      <p:ext uri="{BB962C8B-B14F-4D97-AF65-F5344CB8AC3E}">
        <p14:creationId xmlns:p14="http://schemas.microsoft.com/office/powerpoint/2010/main" val="600177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Romanos 13:1-7</a:t>
            </a:r>
            <a:endParaRPr lang="es-CL" b="1" dirty="0">
              <a:solidFill>
                <a:schemeClr val="bg1"/>
              </a:solidFill>
            </a:endParaRPr>
          </a:p>
        </p:txBody>
      </p:sp>
      <p:sp>
        <p:nvSpPr>
          <p:cNvPr id="3" name="2 Rectángulo"/>
          <p:cNvSpPr/>
          <p:nvPr/>
        </p:nvSpPr>
        <p:spPr>
          <a:xfrm>
            <a:off x="453812" y="2276872"/>
            <a:ext cx="8280920" cy="3785652"/>
          </a:xfrm>
          <a:prstGeom prst="rect">
            <a:avLst/>
          </a:prstGeom>
        </p:spPr>
        <p:txBody>
          <a:bodyPr wrap="square">
            <a:spAutoFit/>
          </a:bodyPr>
          <a:lstStyle/>
          <a:p>
            <a:pPr algn="just"/>
            <a:r>
              <a:rPr lang="es-CL" sz="2400" i="1" dirty="0"/>
              <a:t>También es necesario pagar los impuestos</a:t>
            </a:r>
            <a:r>
              <a:rPr lang="es-CL" sz="2400" dirty="0"/>
              <a:t>. Los que no lo hacen resisten no sólo al gobierno sino también a Dios. Jesús dijo, </a:t>
            </a:r>
            <a:r>
              <a:rPr lang="es-CL" sz="2400" i="1" dirty="0"/>
              <a:t>"Dad, pues, a César lo que es de César, y a Dios lo que es de Dios"</a:t>
            </a:r>
            <a:r>
              <a:rPr lang="es-CL" sz="2400" b="1" dirty="0"/>
              <a:t> </a:t>
            </a:r>
            <a:r>
              <a:rPr lang="es-CL" sz="2400" dirty="0"/>
              <a:t>(Mat. 22:21). Los que viven en Estados Unidos reciben muchos beneficios (por ejemplo, la protección, el sistema de caminos, el correo, la educación de los hijos, la jubilación, etc), </a:t>
            </a:r>
            <a:r>
              <a:rPr lang="es-CL" sz="2400" b="1" dirty="0"/>
              <a:t>pero la mayoría de los que viven aquí ilegalmente no pagan impuestos</a:t>
            </a:r>
            <a:r>
              <a:rPr lang="es-CL" sz="2400" dirty="0"/>
              <a:t>, pues los patrones los tienen "escondidos" y ni ellos ni los trabajadores pagan impuestos al gobierno. Esta práctica es una violación de las leyes del gobierno. </a:t>
            </a:r>
            <a:endParaRPr lang="es-CL" sz="2400" dirty="0"/>
          </a:p>
        </p:txBody>
      </p:sp>
    </p:spTree>
    <p:extLst>
      <p:ext uri="{BB962C8B-B14F-4D97-AF65-F5344CB8AC3E}">
        <p14:creationId xmlns:p14="http://schemas.microsoft.com/office/powerpoint/2010/main" val="600177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Romanos 13:1-7</a:t>
            </a:r>
            <a:endParaRPr lang="es-CL" b="1" dirty="0">
              <a:solidFill>
                <a:schemeClr val="bg1"/>
              </a:solidFill>
            </a:endParaRPr>
          </a:p>
        </p:txBody>
      </p:sp>
      <p:sp>
        <p:nvSpPr>
          <p:cNvPr id="3" name="2 Rectángulo"/>
          <p:cNvSpPr/>
          <p:nvPr/>
        </p:nvSpPr>
        <p:spPr>
          <a:xfrm>
            <a:off x="467544" y="1997839"/>
            <a:ext cx="8280920" cy="3785652"/>
          </a:xfrm>
          <a:prstGeom prst="rect">
            <a:avLst/>
          </a:prstGeom>
        </p:spPr>
        <p:txBody>
          <a:bodyPr wrap="square">
            <a:spAutoFit/>
          </a:bodyPr>
          <a:lstStyle/>
          <a:p>
            <a:endParaRPr lang="es-CL" sz="2400" dirty="0" smtClean="0"/>
          </a:p>
          <a:p>
            <a:r>
              <a:rPr lang="es-CL" sz="2400" b="1" dirty="0" smtClean="0"/>
              <a:t>Los </a:t>
            </a:r>
            <a:r>
              <a:rPr lang="es-CL" sz="2400" b="1" dirty="0"/>
              <a:t>negocios o empresas que ocupen a los </a:t>
            </a:r>
            <a:r>
              <a:rPr lang="es-CL" sz="2400" b="1" dirty="0" smtClean="0"/>
              <a:t>indocumentados: </a:t>
            </a:r>
          </a:p>
          <a:p>
            <a:pPr marL="457200" indent="-457200">
              <a:buAutoNum type="arabicParenBoth"/>
            </a:pPr>
            <a:r>
              <a:rPr lang="es-CL" sz="2400" dirty="0" smtClean="0"/>
              <a:t>violan </a:t>
            </a:r>
            <a:r>
              <a:rPr lang="es-CL" sz="2400" dirty="0"/>
              <a:t>la ley al ocupar a los que no tienen papeles, </a:t>
            </a:r>
            <a:endParaRPr lang="es-CL" sz="2400" dirty="0" smtClean="0"/>
          </a:p>
          <a:p>
            <a:pPr marL="457200" indent="-457200">
              <a:buAutoNum type="arabicParenBoth"/>
            </a:pPr>
            <a:r>
              <a:rPr lang="es-CL" sz="2400" dirty="0" smtClean="0"/>
              <a:t>violan </a:t>
            </a:r>
            <a:r>
              <a:rPr lang="es-CL" sz="2400" dirty="0"/>
              <a:t>la ley muchas veces al no pagar el sueldo mínimo, </a:t>
            </a:r>
            <a:endParaRPr lang="es-CL" sz="2400" dirty="0" smtClean="0"/>
          </a:p>
          <a:p>
            <a:pPr marL="457200" indent="-457200">
              <a:buAutoNum type="arabicParenBoth"/>
            </a:pPr>
            <a:r>
              <a:rPr lang="es-CL" sz="2400" dirty="0" smtClean="0"/>
              <a:t>violan </a:t>
            </a:r>
            <a:r>
              <a:rPr lang="es-CL" sz="2400" dirty="0"/>
              <a:t>la ley al no pagar impuestos al gobierno para el seguro social de tales trabajadores. </a:t>
            </a:r>
            <a:endParaRPr lang="es-CL" sz="2400" dirty="0" smtClean="0"/>
          </a:p>
          <a:p>
            <a:pPr marL="457200" indent="-457200">
              <a:buAutoNum type="arabicParenBoth"/>
            </a:pPr>
            <a:endParaRPr lang="es-CL" sz="2400" dirty="0"/>
          </a:p>
          <a:p>
            <a:r>
              <a:rPr lang="es-CL" sz="2400" dirty="0" smtClean="0"/>
              <a:t>También </a:t>
            </a:r>
            <a:r>
              <a:rPr lang="es-CL" sz="2400" dirty="0"/>
              <a:t>los hermanos que acepten este arreglo participan en tales prácticas ilegales. Pablo dice, no "participes en pecados ajenos"</a:t>
            </a:r>
            <a:r>
              <a:rPr lang="es-CL" sz="2400" b="1" dirty="0"/>
              <a:t> (1 Tim. 5:22).</a:t>
            </a:r>
            <a:endParaRPr lang="es-CL" sz="2400" dirty="0"/>
          </a:p>
        </p:txBody>
      </p:sp>
    </p:spTree>
    <p:extLst>
      <p:ext uri="{BB962C8B-B14F-4D97-AF65-F5344CB8AC3E}">
        <p14:creationId xmlns:p14="http://schemas.microsoft.com/office/powerpoint/2010/main" val="600177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Tito 3:1</a:t>
            </a:r>
            <a:endParaRPr lang="es-CL" b="1" dirty="0">
              <a:solidFill>
                <a:schemeClr val="bg1"/>
              </a:solidFill>
            </a:endParaRPr>
          </a:p>
        </p:txBody>
      </p:sp>
      <p:sp>
        <p:nvSpPr>
          <p:cNvPr id="3" name="2 Rectángulo"/>
          <p:cNvSpPr/>
          <p:nvPr/>
        </p:nvSpPr>
        <p:spPr>
          <a:xfrm>
            <a:off x="467544" y="3105835"/>
            <a:ext cx="8280920" cy="861774"/>
          </a:xfrm>
          <a:prstGeom prst="rect">
            <a:avLst/>
          </a:prstGeom>
        </p:spPr>
        <p:txBody>
          <a:bodyPr wrap="square">
            <a:spAutoFit/>
          </a:bodyPr>
          <a:lstStyle/>
          <a:p>
            <a:pPr algn="ctr"/>
            <a:r>
              <a:rPr lang="es-CL" sz="2500" b="1" dirty="0"/>
              <a:t>"Recuérdales que se sujeten a los gobernantes y autoridades, que obedezcan".</a:t>
            </a:r>
            <a:endParaRPr lang="es-CL" sz="2500" dirty="0"/>
          </a:p>
        </p:txBody>
      </p:sp>
    </p:spTree>
    <p:extLst>
      <p:ext uri="{BB962C8B-B14F-4D97-AF65-F5344CB8AC3E}">
        <p14:creationId xmlns:p14="http://schemas.microsoft.com/office/powerpoint/2010/main" val="600177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Tito 3:1</a:t>
            </a:r>
            <a:endParaRPr lang="es-CL" b="1" dirty="0">
              <a:solidFill>
                <a:schemeClr val="bg1"/>
              </a:solidFill>
            </a:endParaRPr>
          </a:p>
        </p:txBody>
      </p:sp>
      <p:sp>
        <p:nvSpPr>
          <p:cNvPr id="3" name="2 Rectángulo"/>
          <p:cNvSpPr/>
          <p:nvPr/>
        </p:nvSpPr>
        <p:spPr>
          <a:xfrm>
            <a:off x="467544" y="2132856"/>
            <a:ext cx="8280920" cy="4154984"/>
          </a:xfrm>
          <a:prstGeom prst="rect">
            <a:avLst/>
          </a:prstGeom>
        </p:spPr>
        <p:txBody>
          <a:bodyPr wrap="square">
            <a:spAutoFit/>
          </a:bodyPr>
          <a:lstStyle/>
          <a:p>
            <a:pPr lvl="0"/>
            <a:r>
              <a:rPr lang="es-CL" sz="2400" dirty="0"/>
              <a:t>Este texto dice claramente "los gobernantes".</a:t>
            </a:r>
          </a:p>
          <a:p>
            <a:pPr lvl="0"/>
            <a:r>
              <a:rPr lang="es-CL" sz="2400" dirty="0"/>
              <a:t>También dice "que obedezcan".</a:t>
            </a:r>
          </a:p>
          <a:p>
            <a:pPr lvl="0" algn="just"/>
            <a:r>
              <a:rPr lang="es-CL" sz="2400" dirty="0"/>
              <a:t>La única excepción a esta obediencia es cuando el gobierno requiere algo que contradiga la voluntad de Dios. En ese caso la Biblia dice, </a:t>
            </a:r>
            <a:r>
              <a:rPr lang="es-CL" sz="2400" b="1" dirty="0"/>
              <a:t>"Es necesario obedecer a Dios antes que a los hombres" (Hech. 5:29)</a:t>
            </a:r>
            <a:r>
              <a:rPr lang="es-CL" sz="2400" dirty="0"/>
              <a:t>. En este texto vemos que las autoridades prohibían que los apóstoles predicaran el evangelio. De esa manera la ley del hombre estaba en conflicto con la ley de Dios.</a:t>
            </a:r>
          </a:p>
          <a:p>
            <a:pPr lvl="0" algn="just"/>
            <a:r>
              <a:rPr lang="es-CL" sz="2400" dirty="0"/>
              <a:t>Pero las leyes de inmigración y las de pagar impuestos al gobierno no están en conflicto con la voluntad de Dios, y es necesario </a:t>
            </a:r>
            <a:r>
              <a:rPr lang="es-CL" sz="2400" b="1" dirty="0"/>
              <a:t>"que obedezcan" </a:t>
            </a:r>
            <a:r>
              <a:rPr lang="es-CL" sz="2400" dirty="0"/>
              <a:t>los cristianos.</a:t>
            </a:r>
          </a:p>
        </p:txBody>
      </p:sp>
    </p:spTree>
    <p:extLst>
      <p:ext uri="{BB962C8B-B14F-4D97-AF65-F5344CB8AC3E}">
        <p14:creationId xmlns:p14="http://schemas.microsoft.com/office/powerpoint/2010/main" val="600177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1 Pedro 2:13-17</a:t>
            </a:r>
            <a:endParaRPr lang="es-CL" b="1" dirty="0">
              <a:solidFill>
                <a:schemeClr val="bg1"/>
              </a:solidFill>
            </a:endParaRPr>
          </a:p>
        </p:txBody>
      </p:sp>
      <p:sp>
        <p:nvSpPr>
          <p:cNvPr id="3" name="2 Rectángulo"/>
          <p:cNvSpPr/>
          <p:nvPr/>
        </p:nvSpPr>
        <p:spPr>
          <a:xfrm>
            <a:off x="467544" y="2564904"/>
            <a:ext cx="8280920" cy="3416320"/>
          </a:xfrm>
          <a:prstGeom prst="rect">
            <a:avLst/>
          </a:prstGeom>
        </p:spPr>
        <p:txBody>
          <a:bodyPr wrap="square">
            <a:spAutoFit/>
          </a:bodyPr>
          <a:lstStyle/>
          <a:p>
            <a:pPr algn="just"/>
            <a:r>
              <a:rPr lang="es-CL" sz="2400" b="1" dirty="0"/>
              <a:t>"Por causa del Señor someteos a toda institución humana, ya sea al rey, como a superior, 14 ya a los gobernadores, como por él enviados para castigo de los malhechores y alabanza de los que hacen bien. 15 Porque esta es la voluntad de Dios: que haciendo bien, hagáis callar la ignorancia de los hombres insensatos; 16 como libres, pero no como los que tienen la libertad como pretexto para hacer lo malo, sino como siervos de Dios. 17 Honrad a todos. Amad a los hermanos. Temed a Dios. Honrad al rey".</a:t>
            </a:r>
            <a:endParaRPr lang="es-CL" sz="2400" dirty="0"/>
          </a:p>
        </p:txBody>
      </p:sp>
    </p:spTree>
    <p:extLst>
      <p:ext uri="{BB962C8B-B14F-4D97-AF65-F5344CB8AC3E}">
        <p14:creationId xmlns:p14="http://schemas.microsoft.com/office/powerpoint/2010/main" val="600177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1 Pedro 2:13-17</a:t>
            </a:r>
            <a:endParaRPr lang="es-CL" b="1" dirty="0">
              <a:solidFill>
                <a:schemeClr val="bg1"/>
              </a:solidFill>
            </a:endParaRPr>
          </a:p>
        </p:txBody>
      </p:sp>
      <p:sp>
        <p:nvSpPr>
          <p:cNvPr id="3" name="2 Rectángulo"/>
          <p:cNvSpPr/>
          <p:nvPr/>
        </p:nvSpPr>
        <p:spPr>
          <a:xfrm>
            <a:off x="467544" y="2690336"/>
            <a:ext cx="8280920" cy="1938992"/>
          </a:xfrm>
          <a:prstGeom prst="rect">
            <a:avLst/>
          </a:prstGeom>
        </p:spPr>
        <p:txBody>
          <a:bodyPr wrap="square">
            <a:spAutoFit/>
          </a:bodyPr>
          <a:lstStyle/>
          <a:p>
            <a:pPr lvl="0"/>
            <a:r>
              <a:rPr lang="es-CL" sz="2400" dirty="0"/>
              <a:t>"Toda institución humana" se refiere a los reglamentos del gobierno civil</a:t>
            </a:r>
            <a:r>
              <a:rPr lang="es-CL" sz="2400" dirty="0" smtClean="0"/>
              <a:t>.</a:t>
            </a:r>
          </a:p>
          <a:p>
            <a:pPr lvl="0"/>
            <a:endParaRPr lang="es-CL" sz="2400" dirty="0"/>
          </a:p>
          <a:p>
            <a:pPr lvl="0"/>
            <a:r>
              <a:rPr lang="es-CL" sz="2400" dirty="0"/>
              <a:t>Dice Pedro, </a:t>
            </a:r>
            <a:r>
              <a:rPr lang="es-CL" sz="2400" b="1" dirty="0"/>
              <a:t>"Honrad al rey"</a:t>
            </a:r>
            <a:r>
              <a:rPr lang="es-CL" sz="2400" dirty="0"/>
              <a:t>; no honramos al "rey" si violamos las leyes de inmigración y de pagar los impuestos.</a:t>
            </a:r>
          </a:p>
        </p:txBody>
      </p:sp>
    </p:spTree>
    <p:extLst>
      <p:ext uri="{BB962C8B-B14F-4D97-AF65-F5344CB8AC3E}">
        <p14:creationId xmlns:p14="http://schemas.microsoft.com/office/powerpoint/2010/main" val="600177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a:bodyPr>
          <a:lstStyle/>
          <a:p>
            <a:r>
              <a:rPr lang="es-CL" b="1" dirty="0" smtClean="0">
                <a:solidFill>
                  <a:schemeClr val="bg1"/>
                </a:solidFill>
              </a:rPr>
              <a:t>Introducción</a:t>
            </a:r>
            <a:endParaRPr lang="es-CL" dirty="0">
              <a:solidFill>
                <a:schemeClr val="bg1"/>
              </a:solidFill>
            </a:endParaRPr>
          </a:p>
        </p:txBody>
      </p:sp>
      <p:sp>
        <p:nvSpPr>
          <p:cNvPr id="7" name="6 Rectángulo"/>
          <p:cNvSpPr/>
          <p:nvPr/>
        </p:nvSpPr>
        <p:spPr>
          <a:xfrm>
            <a:off x="467544" y="1997839"/>
            <a:ext cx="8280920" cy="4662815"/>
          </a:xfrm>
          <a:prstGeom prst="rect">
            <a:avLst/>
          </a:prstGeom>
        </p:spPr>
        <p:txBody>
          <a:bodyPr wrap="square">
            <a:spAutoFit/>
          </a:bodyPr>
          <a:lstStyle/>
          <a:p>
            <a:pPr lvl="0" algn="just"/>
            <a:r>
              <a:rPr lang="es-CL" sz="2700" b="1" dirty="0"/>
              <a:t>Este estudio se presenta con todo amor. Que nadie diga que se haya escrito "porque no nos quieren", porque esto no es cierto. </a:t>
            </a:r>
            <a:endParaRPr lang="es-CL" sz="2700" b="1" dirty="0" smtClean="0"/>
          </a:p>
          <a:p>
            <a:pPr lvl="0" algn="just"/>
            <a:endParaRPr lang="es-CL" sz="2700" b="1" dirty="0" smtClean="0"/>
          </a:p>
          <a:p>
            <a:pPr lvl="0" algn="just"/>
            <a:r>
              <a:rPr lang="es-CL" sz="2700" b="1" dirty="0" smtClean="0"/>
              <a:t>Más </a:t>
            </a:r>
            <a:r>
              <a:rPr lang="es-CL" sz="2700" b="1" dirty="0"/>
              <a:t>bien, el propósito es sencillamente presentar </a:t>
            </a:r>
            <a:r>
              <a:rPr lang="es-CL" sz="2700" b="1" u="sng" dirty="0"/>
              <a:t>un estudio cuidadoso de lo que la Biblia enseña sobre la sujeción del cristiano al gobierno</a:t>
            </a:r>
            <a:r>
              <a:rPr lang="es-CL" sz="2700" b="1" dirty="0"/>
              <a:t>. 1 Ped 4:11, "Si alguno habla, hable conforme a las palabras de Dios</a:t>
            </a:r>
            <a:r>
              <a:rPr lang="es-CL" sz="2700" b="1" dirty="0" smtClean="0"/>
              <a:t>".</a:t>
            </a:r>
          </a:p>
          <a:p>
            <a:pPr lvl="0" algn="just"/>
            <a:endParaRPr lang="es-CL" sz="2700" b="1" dirty="0"/>
          </a:p>
          <a:p>
            <a:pPr lvl="0" algn="just"/>
            <a:r>
              <a:rPr lang="es-CL" sz="2700" b="1" dirty="0" smtClean="0"/>
              <a:t>La </a:t>
            </a:r>
            <a:r>
              <a:rPr lang="es-CL" sz="2700" b="1" dirty="0"/>
              <a:t>cuestión bajo consideración, expresada en el encabezado de este estudio, es muy sencilla.</a:t>
            </a:r>
          </a:p>
        </p:txBody>
      </p:sp>
    </p:spTree>
    <p:extLst>
      <p:ext uri="{BB962C8B-B14F-4D97-AF65-F5344CB8AC3E}">
        <p14:creationId xmlns:p14="http://schemas.microsoft.com/office/powerpoint/2010/main" val="1171871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1 Timoteo 2:1,2</a:t>
            </a:r>
            <a:endParaRPr lang="es-CL" b="1" dirty="0">
              <a:solidFill>
                <a:schemeClr val="bg1"/>
              </a:solidFill>
            </a:endParaRPr>
          </a:p>
        </p:txBody>
      </p:sp>
      <p:sp>
        <p:nvSpPr>
          <p:cNvPr id="3" name="2 Rectángulo"/>
          <p:cNvSpPr/>
          <p:nvPr/>
        </p:nvSpPr>
        <p:spPr>
          <a:xfrm>
            <a:off x="467544" y="2924944"/>
            <a:ext cx="8280920" cy="1569660"/>
          </a:xfrm>
          <a:prstGeom prst="rect">
            <a:avLst/>
          </a:prstGeom>
        </p:spPr>
        <p:txBody>
          <a:bodyPr wrap="square">
            <a:spAutoFit/>
          </a:bodyPr>
          <a:lstStyle/>
          <a:p>
            <a:pPr algn="just"/>
            <a:r>
              <a:rPr lang="es-CL" sz="2400" b="1" dirty="0"/>
              <a:t>"Exhorto ante todo, a que se hagan rogativas, oraciones, peticiones y acciones de gracias, por todos los hombres; 2 por los reyes y por todos los que están en eminencia, para que vivamos quieta y reposadamente en toda piedad y honestidad".</a:t>
            </a:r>
            <a:endParaRPr lang="es-CL" sz="2400" dirty="0"/>
          </a:p>
        </p:txBody>
      </p:sp>
    </p:spTree>
    <p:extLst>
      <p:ext uri="{BB962C8B-B14F-4D97-AF65-F5344CB8AC3E}">
        <p14:creationId xmlns:p14="http://schemas.microsoft.com/office/powerpoint/2010/main" val="600177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1 Timoteo 2:1,2</a:t>
            </a:r>
            <a:endParaRPr lang="es-CL" b="1" dirty="0">
              <a:solidFill>
                <a:schemeClr val="bg1"/>
              </a:solidFill>
            </a:endParaRPr>
          </a:p>
        </p:txBody>
      </p:sp>
      <p:sp>
        <p:nvSpPr>
          <p:cNvPr id="3" name="2 Rectángulo"/>
          <p:cNvSpPr/>
          <p:nvPr/>
        </p:nvSpPr>
        <p:spPr>
          <a:xfrm>
            <a:off x="467544" y="2852936"/>
            <a:ext cx="8280920" cy="1938992"/>
          </a:xfrm>
          <a:prstGeom prst="rect">
            <a:avLst/>
          </a:prstGeom>
        </p:spPr>
        <p:txBody>
          <a:bodyPr wrap="square">
            <a:spAutoFit/>
          </a:bodyPr>
          <a:lstStyle/>
          <a:p>
            <a:pPr lvl="0" algn="just"/>
            <a:r>
              <a:rPr lang="es-CL" sz="2400" dirty="0"/>
              <a:t>Aparte de someternos a las leyes del gobierno (por ejemplo, las leyes de inmigración y de pagar impuestos), también debemos orar por el gobierno.</a:t>
            </a:r>
          </a:p>
          <a:p>
            <a:pPr lvl="0" algn="just"/>
            <a:r>
              <a:rPr lang="es-CL" sz="2400" dirty="0"/>
              <a:t>Si los cristianos están violando las leyes del gobierno, y no pagan impuestos, ¿van a orar por ese gobierno?</a:t>
            </a:r>
          </a:p>
        </p:txBody>
      </p:sp>
    </p:spTree>
    <p:extLst>
      <p:ext uri="{BB962C8B-B14F-4D97-AF65-F5344CB8AC3E}">
        <p14:creationId xmlns:p14="http://schemas.microsoft.com/office/powerpoint/2010/main" val="600177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a:bodyPr>
          <a:lstStyle/>
          <a:p>
            <a:r>
              <a:rPr lang="es-CL" b="1" dirty="0" smtClean="0">
                <a:solidFill>
                  <a:schemeClr val="bg1"/>
                </a:solidFill>
              </a:rPr>
              <a:t>Conclusión</a:t>
            </a:r>
            <a:endParaRPr lang="es-CL" dirty="0">
              <a:solidFill>
                <a:schemeClr val="bg1"/>
              </a:solidFill>
            </a:endParaRPr>
          </a:p>
        </p:txBody>
      </p:sp>
      <p:sp>
        <p:nvSpPr>
          <p:cNvPr id="3" name="2 Rectángulo"/>
          <p:cNvSpPr/>
          <p:nvPr/>
        </p:nvSpPr>
        <p:spPr>
          <a:xfrm>
            <a:off x="467544" y="2413338"/>
            <a:ext cx="8280920" cy="2585323"/>
          </a:xfrm>
          <a:prstGeom prst="rect">
            <a:avLst/>
          </a:prstGeom>
        </p:spPr>
        <p:txBody>
          <a:bodyPr wrap="square">
            <a:spAutoFit/>
          </a:bodyPr>
          <a:lstStyle/>
          <a:p>
            <a:pPr lvl="0" algn="just"/>
            <a:r>
              <a:rPr lang="es-CL" sz="2700" b="1" dirty="0"/>
              <a:t>Aquí están, pues, unos textos que dicen clara y explícitamente que debemos someternos al gobierno.</a:t>
            </a:r>
          </a:p>
          <a:p>
            <a:pPr lvl="0" algn="just"/>
            <a:r>
              <a:rPr lang="es-CL" sz="2700" b="1" dirty="0"/>
              <a:t>Recuerde que las excusas mencionadas al principio de este estudio </a:t>
            </a:r>
            <a:r>
              <a:rPr lang="es-CL" sz="2700" b="1" i="1" dirty="0"/>
              <a:t>no vienen al caso</a:t>
            </a:r>
            <a:r>
              <a:rPr lang="es-CL" sz="2700" b="1" dirty="0"/>
              <a:t>. Son pretextos y salidas para no enfrentar la sencilla verdad enseñada en estos textos.</a:t>
            </a:r>
          </a:p>
        </p:txBody>
      </p:sp>
    </p:spTree>
    <p:extLst>
      <p:ext uri="{BB962C8B-B14F-4D97-AF65-F5344CB8AC3E}">
        <p14:creationId xmlns:p14="http://schemas.microsoft.com/office/powerpoint/2010/main" val="600177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Conclusión</a:t>
            </a:r>
            <a:endParaRPr lang="es-CL" dirty="0"/>
          </a:p>
        </p:txBody>
      </p:sp>
      <p:sp>
        <p:nvSpPr>
          <p:cNvPr id="3" name="2 Rectángulo"/>
          <p:cNvSpPr/>
          <p:nvPr/>
        </p:nvSpPr>
        <p:spPr>
          <a:xfrm>
            <a:off x="467544" y="2852936"/>
            <a:ext cx="8280920" cy="3000821"/>
          </a:xfrm>
          <a:prstGeom prst="rect">
            <a:avLst/>
          </a:prstGeom>
        </p:spPr>
        <p:txBody>
          <a:bodyPr wrap="square">
            <a:spAutoFit/>
          </a:bodyPr>
          <a:lstStyle/>
          <a:p>
            <a:pPr lvl="0" algn="just"/>
            <a:r>
              <a:rPr lang="es-CL" sz="2700" b="1" dirty="0"/>
              <a:t>Recuerde también la tentación de cometer </a:t>
            </a:r>
            <a:r>
              <a:rPr lang="es-CL" sz="2700" b="1" u="sng" dirty="0"/>
              <a:t>los pecados que acompañan el vivir aquí ilegalmente.</a:t>
            </a:r>
            <a:r>
              <a:rPr lang="es-CL" sz="2700" b="1" dirty="0"/>
              <a:t> Aparte de vivir y trabajar en Estados Unidos ilegalmente y aparte de las violaciones de la ley de parte de los patrones (</a:t>
            </a:r>
            <a:r>
              <a:rPr lang="es-CL" sz="2700" b="1" u="sng" dirty="0"/>
              <a:t>de las cuales transgresiones los trabajadores participan</a:t>
            </a:r>
            <a:r>
              <a:rPr lang="es-CL" sz="2700" b="1" dirty="0"/>
              <a:t>), también hay otras cosas serias (usar papeles chuecos y mentir para conseguir empleo o para recibir beneficios). </a:t>
            </a:r>
          </a:p>
        </p:txBody>
      </p:sp>
    </p:spTree>
    <p:extLst>
      <p:ext uri="{BB962C8B-B14F-4D97-AF65-F5344CB8AC3E}">
        <p14:creationId xmlns:p14="http://schemas.microsoft.com/office/powerpoint/2010/main" val="600177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lstStyle/>
          <a:p>
            <a:r>
              <a:rPr lang="es-CL" b="1" dirty="0" smtClean="0">
                <a:solidFill>
                  <a:schemeClr val="bg1"/>
                </a:solidFill>
              </a:rPr>
              <a:t>Conclusión</a:t>
            </a:r>
            <a:endParaRPr lang="es-CL" dirty="0"/>
          </a:p>
        </p:txBody>
      </p:sp>
      <p:sp>
        <p:nvSpPr>
          <p:cNvPr id="3" name="2 Rectángulo"/>
          <p:cNvSpPr/>
          <p:nvPr/>
        </p:nvSpPr>
        <p:spPr>
          <a:xfrm>
            <a:off x="467544" y="2413338"/>
            <a:ext cx="8280920" cy="2585323"/>
          </a:xfrm>
          <a:prstGeom prst="rect">
            <a:avLst/>
          </a:prstGeom>
        </p:spPr>
        <p:txBody>
          <a:bodyPr wrap="square">
            <a:spAutoFit/>
          </a:bodyPr>
          <a:lstStyle/>
          <a:p>
            <a:pPr algn="just"/>
            <a:r>
              <a:rPr lang="es-CL" sz="2700" dirty="0" smtClean="0"/>
              <a:t>Recuérdese </a:t>
            </a:r>
            <a:r>
              <a:rPr lang="es-CL" sz="2700" b="1" dirty="0" smtClean="0"/>
              <a:t>Apoc. 21:8, "todos los mentirosos tendrán su parte en el lago que arde con fuego y azufre, que es la muerte segunda". Por último, repito, si algún hermano quiere hablar sobre este tema, que lea estos textos sobre el tema y ¡que los explique! para la edificación de la iglesia.</a:t>
            </a:r>
            <a:endParaRPr lang="es-CL" sz="2700" dirty="0"/>
          </a:p>
        </p:txBody>
      </p:sp>
    </p:spTree>
    <p:extLst>
      <p:ext uri="{BB962C8B-B14F-4D97-AF65-F5344CB8AC3E}">
        <p14:creationId xmlns:p14="http://schemas.microsoft.com/office/powerpoint/2010/main" val="600177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fontScale="90000"/>
          </a:bodyPr>
          <a:lstStyle/>
          <a:p>
            <a:r>
              <a:rPr lang="es-CL" b="1" dirty="0">
                <a:solidFill>
                  <a:schemeClr val="bg2"/>
                </a:solidFill>
              </a:rPr>
              <a:t>Este estudio no tiene nada que ver con </a:t>
            </a:r>
            <a:r>
              <a:rPr lang="es-CL" b="1" dirty="0" smtClean="0">
                <a:solidFill>
                  <a:schemeClr val="bg2"/>
                </a:solidFill>
              </a:rPr>
              <a:t>lo siguiente </a:t>
            </a:r>
            <a:endParaRPr lang="es-CL" dirty="0">
              <a:solidFill>
                <a:schemeClr val="bg2"/>
              </a:solidFill>
            </a:endParaRPr>
          </a:p>
        </p:txBody>
      </p:sp>
      <p:sp>
        <p:nvSpPr>
          <p:cNvPr id="3" name="2 Rectángulo"/>
          <p:cNvSpPr/>
          <p:nvPr/>
        </p:nvSpPr>
        <p:spPr>
          <a:xfrm>
            <a:off x="467544" y="1844824"/>
            <a:ext cx="8280920" cy="4893647"/>
          </a:xfrm>
          <a:prstGeom prst="rect">
            <a:avLst/>
          </a:prstGeom>
        </p:spPr>
        <p:txBody>
          <a:bodyPr wrap="square">
            <a:spAutoFit/>
          </a:bodyPr>
          <a:lstStyle/>
          <a:p>
            <a:pPr lvl="0" algn="just"/>
            <a:r>
              <a:rPr lang="es-CL" sz="2400" b="1" dirty="0"/>
              <a:t>"Algunos de los hermanos que ahora viven en Estados Unidos no siempre han vivido aquí legalmente"</a:t>
            </a:r>
            <a:r>
              <a:rPr lang="es-CL" sz="2400" dirty="0"/>
              <a:t>. Si algunos han vivido aquí ilegalmente, ¿</a:t>
            </a:r>
            <a:r>
              <a:rPr lang="es-CL" sz="2400" u="sng" dirty="0"/>
              <a:t>qué dice la Biblia a ellos</a:t>
            </a:r>
            <a:r>
              <a:rPr lang="es-CL" sz="2400" dirty="0"/>
              <a:t>? Si no se han arrepentido de haberlo hecho, deben hacerlo</a:t>
            </a:r>
            <a:r>
              <a:rPr lang="es-CL" sz="2400" dirty="0" smtClean="0"/>
              <a:t>.</a:t>
            </a:r>
          </a:p>
          <a:p>
            <a:pPr algn="just"/>
            <a:r>
              <a:rPr lang="es-CL" sz="2400" b="1" dirty="0"/>
              <a:t>"En el tiempo pasado no se ha hecho nada en cuanto a miembros que viven aquí ilegalmente".</a:t>
            </a:r>
            <a:r>
              <a:rPr lang="es-CL" sz="2400" dirty="0"/>
              <a:t> ¿Debemos seguir en algo que no es correcto simplemente por haberlo hecho en el pasado? ¿Qué dice Pablo acerca de las prácticas incorrectas de los cristianos? ¿Dijo seguir practicando algo porque lo habían practicado en el pasado? Más bien, dijo, "</a:t>
            </a:r>
            <a:r>
              <a:rPr lang="es-CL" sz="2400" u="sng" dirty="0"/>
              <a:t>Desechando</a:t>
            </a:r>
            <a:r>
              <a:rPr lang="es-CL" sz="2400" dirty="0"/>
              <a:t> " (Efes. 4:5). "</a:t>
            </a:r>
            <a:r>
              <a:rPr lang="es-CL" sz="2400" u="sng" dirty="0"/>
              <a:t>Dejad </a:t>
            </a:r>
            <a:r>
              <a:rPr lang="es-CL" sz="2400" dirty="0"/>
              <a:t>" (Col. 3:8). Lo importante ahora no es lo que hayamos hecho en el pasado, sino más bien ¿</a:t>
            </a:r>
            <a:r>
              <a:rPr lang="es-CL" sz="2400" u="sng" dirty="0"/>
              <a:t>qué nos dicen las Escrituras sobre el tema</a:t>
            </a:r>
            <a:r>
              <a:rPr lang="es-CL" sz="2400" dirty="0"/>
              <a:t>? Es lo que vamos a estudiar</a:t>
            </a:r>
            <a:r>
              <a:rPr lang="es-CL" sz="2400" dirty="0" smtClean="0"/>
              <a:t>.</a:t>
            </a:r>
            <a:endParaRPr lang="es-CL" sz="2400" dirty="0"/>
          </a:p>
        </p:txBody>
      </p:sp>
    </p:spTree>
    <p:extLst>
      <p:ext uri="{BB962C8B-B14F-4D97-AF65-F5344CB8AC3E}">
        <p14:creationId xmlns:p14="http://schemas.microsoft.com/office/powerpoint/2010/main" val="600177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fontScale="90000"/>
          </a:bodyPr>
          <a:lstStyle/>
          <a:p>
            <a:r>
              <a:rPr lang="es-CL" b="1" dirty="0">
                <a:solidFill>
                  <a:schemeClr val="bg2"/>
                </a:solidFill>
              </a:rPr>
              <a:t>Este estudio no tiene nada que ver con lo </a:t>
            </a:r>
            <a:r>
              <a:rPr lang="es-CL" b="1" dirty="0" smtClean="0">
                <a:solidFill>
                  <a:schemeClr val="bg2"/>
                </a:solidFill>
              </a:rPr>
              <a:t>siguiente</a:t>
            </a:r>
            <a:endParaRPr lang="es-CL" dirty="0">
              <a:solidFill>
                <a:schemeClr val="bg2"/>
              </a:solidFill>
            </a:endParaRPr>
          </a:p>
        </p:txBody>
      </p:sp>
      <p:sp>
        <p:nvSpPr>
          <p:cNvPr id="3" name="2 Rectángulo"/>
          <p:cNvSpPr/>
          <p:nvPr/>
        </p:nvSpPr>
        <p:spPr>
          <a:xfrm>
            <a:off x="474400" y="1810464"/>
            <a:ext cx="8280920" cy="5047536"/>
          </a:xfrm>
          <a:prstGeom prst="rect">
            <a:avLst/>
          </a:prstGeom>
        </p:spPr>
        <p:txBody>
          <a:bodyPr wrap="square">
            <a:spAutoFit/>
          </a:bodyPr>
          <a:lstStyle/>
          <a:p>
            <a:pPr lvl="0" algn="just"/>
            <a:r>
              <a:rPr lang="es-CL" sz="2300" b="1" dirty="0"/>
              <a:t>"Los que no tienen papeles deben estar viviendo aquí por si acaso se les ofreciera oportunidad para arreglarlos".</a:t>
            </a:r>
            <a:r>
              <a:rPr lang="es-CL" sz="2300" dirty="0"/>
              <a:t> El gobierno no ha dicho nada acerca de otra amnistía. Por el contrario, los oficiales hablan claramente (mayormente desde el primero de abril de este año 1997) de consecuencias pesadas para los que se descubran aquí sin documentación legal.</a:t>
            </a:r>
          </a:p>
          <a:p>
            <a:pPr lvl="0" algn="just"/>
            <a:r>
              <a:rPr lang="es-CL" sz="2300" b="1" dirty="0"/>
              <a:t>"El gobierno es injusto o inconsistente o chueco. Los gobernantes son culpables de toda clase de maldad. Los oficiales del gobierno son desobedientes; ¿por qué, pues, debe el cristiano obedecer las leyes establecidas por los tales?"</a:t>
            </a:r>
            <a:r>
              <a:rPr lang="es-CL" sz="2300" dirty="0"/>
              <a:t> ¡Mucho cuidado! Esto es </a:t>
            </a:r>
            <a:r>
              <a:rPr lang="es-CL" sz="2300" i="1" dirty="0"/>
              <a:t>discutir con Dios</a:t>
            </a:r>
            <a:r>
              <a:rPr lang="es-CL" sz="2300" dirty="0"/>
              <a:t>. El gobierno del primer siglo fue nada menos que el del imperio romano, un gobierno </a:t>
            </a:r>
            <a:r>
              <a:rPr lang="es-CL" sz="2300" i="1" dirty="0"/>
              <a:t>pagano</a:t>
            </a:r>
            <a:r>
              <a:rPr lang="es-CL" sz="2300" dirty="0"/>
              <a:t>. Aun sin embargo, los cristianos habían de someterse y obedecer las leyes de ese gobierno.</a:t>
            </a:r>
          </a:p>
        </p:txBody>
      </p:sp>
    </p:spTree>
    <p:extLst>
      <p:ext uri="{BB962C8B-B14F-4D97-AF65-F5344CB8AC3E}">
        <p14:creationId xmlns:p14="http://schemas.microsoft.com/office/powerpoint/2010/main" val="405715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fontScale="90000"/>
          </a:bodyPr>
          <a:lstStyle/>
          <a:p>
            <a:r>
              <a:rPr lang="es-CL" b="1" dirty="0">
                <a:solidFill>
                  <a:schemeClr val="bg2"/>
                </a:solidFill>
              </a:rPr>
              <a:t>Este estudio no tiene nada que ver con lo siguiente </a:t>
            </a:r>
            <a:endParaRPr lang="es-CL" dirty="0">
              <a:solidFill>
                <a:schemeClr val="bg2"/>
              </a:solidFill>
            </a:endParaRPr>
          </a:p>
        </p:txBody>
      </p:sp>
      <p:sp>
        <p:nvSpPr>
          <p:cNvPr id="3" name="2 Rectángulo"/>
          <p:cNvSpPr/>
          <p:nvPr/>
        </p:nvSpPr>
        <p:spPr>
          <a:xfrm>
            <a:off x="467544" y="2204864"/>
            <a:ext cx="8280920" cy="4524315"/>
          </a:xfrm>
          <a:prstGeom prst="rect">
            <a:avLst/>
          </a:prstGeom>
        </p:spPr>
        <p:txBody>
          <a:bodyPr wrap="square">
            <a:spAutoFit/>
          </a:bodyPr>
          <a:lstStyle/>
          <a:p>
            <a:pPr lvl="0" algn="just"/>
            <a:r>
              <a:rPr lang="es-CL" sz="2400" b="1" dirty="0"/>
              <a:t>"Los hermanos que vienen aquí para trabajar son fieles y hacen mucho bien en la iglesia".</a:t>
            </a:r>
            <a:r>
              <a:rPr lang="es-CL" sz="2400" dirty="0"/>
              <a:t> Nadie niega que la mayoría de los hermanos que viven en Estados Unidos sin papeles son fieles en lo demás, pero </a:t>
            </a:r>
            <a:r>
              <a:rPr lang="es-CL" sz="2400" b="1" dirty="0"/>
              <a:t>Sant. 2:10 </a:t>
            </a:r>
            <a:r>
              <a:rPr lang="es-CL" sz="2400" dirty="0"/>
              <a:t>dice, </a:t>
            </a:r>
            <a:r>
              <a:rPr lang="es-CL" sz="2400" i="1" dirty="0"/>
              <a:t>"Porque cualquiera que guardare toda la ley, pero ofendiere en un punto, se hace culpable de todos".</a:t>
            </a:r>
            <a:endParaRPr lang="es-CL" sz="2400" dirty="0"/>
          </a:p>
          <a:p>
            <a:pPr lvl="0" algn="just"/>
            <a:r>
              <a:rPr lang="es-CL" sz="2400" b="1" dirty="0"/>
              <a:t>"Hermanos fieles vienen a Estados Unidos para trabajar por causa de las dificultades económicas de su país. Por eso, el caso de ellos es como el de David cuando </a:t>
            </a:r>
            <a:r>
              <a:rPr lang="es-CL" sz="2400" b="1" i="1" dirty="0"/>
              <a:t>"</a:t>
            </a:r>
            <a:r>
              <a:rPr lang="es-CL" sz="2400" i="1" dirty="0"/>
              <a:t>entró en la casa de Dios, y comió los panes de la proposición, que no les era lícito comer ni a él ni a los que con él estaban, sino solamente a los sacerdotes"</a:t>
            </a:r>
            <a:r>
              <a:rPr lang="es-CL" sz="2400" dirty="0"/>
              <a:t> (Mateo 12:3)". </a:t>
            </a:r>
          </a:p>
        </p:txBody>
      </p:sp>
    </p:spTree>
    <p:extLst>
      <p:ext uri="{BB962C8B-B14F-4D97-AF65-F5344CB8AC3E}">
        <p14:creationId xmlns:p14="http://schemas.microsoft.com/office/powerpoint/2010/main" val="4057154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a:bodyPr>
          <a:lstStyle/>
          <a:p>
            <a:r>
              <a:rPr lang="es-CL" b="1" dirty="0" smtClean="0">
                <a:solidFill>
                  <a:schemeClr val="bg2"/>
                </a:solidFill>
              </a:rPr>
              <a:t>¿Mateo 12:3?</a:t>
            </a:r>
            <a:endParaRPr lang="es-CL" dirty="0">
              <a:solidFill>
                <a:schemeClr val="bg2"/>
              </a:solidFill>
            </a:endParaRPr>
          </a:p>
        </p:txBody>
      </p:sp>
      <p:sp>
        <p:nvSpPr>
          <p:cNvPr id="3" name="2 Rectángulo"/>
          <p:cNvSpPr/>
          <p:nvPr/>
        </p:nvSpPr>
        <p:spPr>
          <a:xfrm>
            <a:off x="467544" y="2276872"/>
            <a:ext cx="8280920" cy="4154984"/>
          </a:xfrm>
          <a:prstGeom prst="rect">
            <a:avLst/>
          </a:prstGeom>
        </p:spPr>
        <p:txBody>
          <a:bodyPr wrap="square">
            <a:spAutoFit/>
          </a:bodyPr>
          <a:lstStyle/>
          <a:p>
            <a:pPr lvl="0" algn="just"/>
            <a:r>
              <a:rPr lang="es-CL" sz="2400" b="1" i="1" dirty="0"/>
              <a:t>"entró en la casa de Dios, y comió los panes de la proposición, que no les era lícito comer ni a él ni a los que con él estaban, sino solamente a los sacerdotes"</a:t>
            </a:r>
            <a:r>
              <a:rPr lang="es-CL" sz="2400" b="1" dirty="0"/>
              <a:t> (Mateo 12:3)". </a:t>
            </a:r>
          </a:p>
          <a:p>
            <a:pPr lvl="0" algn="just"/>
            <a:r>
              <a:rPr lang="es-CL" sz="2400" dirty="0"/>
              <a:t>¿No enseña este texto que los cristianos pueden violar las leyes de inmigración y de impuestos en tiempos difíciles? </a:t>
            </a:r>
            <a:r>
              <a:rPr lang="es-CL" sz="2400" b="1" dirty="0" smtClean="0"/>
              <a:t>No</a:t>
            </a:r>
            <a:r>
              <a:rPr lang="es-CL" sz="2400" b="1" dirty="0"/>
              <a:t>.</a:t>
            </a:r>
            <a:r>
              <a:rPr lang="es-CL" sz="2400" dirty="0"/>
              <a:t> </a:t>
            </a:r>
            <a:endParaRPr lang="es-CL" sz="2400" dirty="0" smtClean="0"/>
          </a:p>
          <a:p>
            <a:pPr lvl="0" algn="just"/>
            <a:r>
              <a:rPr lang="es-CL" sz="2400" b="1" dirty="0" smtClean="0"/>
              <a:t>2 </a:t>
            </a:r>
            <a:r>
              <a:rPr lang="es-CL" sz="2400" b="1" dirty="0"/>
              <a:t>Tim. 2:15</a:t>
            </a:r>
            <a:r>
              <a:rPr lang="es-CL" sz="2400" dirty="0"/>
              <a:t>, debemos </a:t>
            </a:r>
            <a:r>
              <a:rPr lang="es-CL" sz="2400" b="1" dirty="0"/>
              <a:t>usar bien la Palabra. </a:t>
            </a:r>
            <a:r>
              <a:rPr lang="es-CL" sz="2400" dirty="0"/>
              <a:t>No debemos torcer las Escrituras, (</a:t>
            </a:r>
            <a:r>
              <a:rPr lang="es-CL" sz="2400" b="1" dirty="0"/>
              <a:t>2 Ped. 3:16). </a:t>
            </a:r>
            <a:r>
              <a:rPr lang="es-CL" sz="2400" dirty="0"/>
              <a:t>En este texto Jesús enseña que la "misericordia" (hechos de misericordia) son más importantes que las leyes ceremoniales (incluyendo el sábado). </a:t>
            </a:r>
            <a:r>
              <a:rPr lang="es-CL" sz="2400" i="1" dirty="0"/>
              <a:t>Este texto no tiene nada que ver con la práctica de cruzar fronteras ilegalmente para ganar más dinero</a:t>
            </a:r>
            <a:r>
              <a:rPr lang="es-CL" sz="2400" dirty="0"/>
              <a:t>.</a:t>
            </a:r>
          </a:p>
        </p:txBody>
      </p:sp>
    </p:spTree>
    <p:extLst>
      <p:ext uri="{BB962C8B-B14F-4D97-AF65-F5344CB8AC3E}">
        <p14:creationId xmlns:p14="http://schemas.microsoft.com/office/powerpoint/2010/main" val="4057154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a:bodyPr>
          <a:lstStyle/>
          <a:p>
            <a:r>
              <a:rPr lang="es-CL" b="1" dirty="0">
                <a:solidFill>
                  <a:schemeClr val="bg2"/>
                </a:solidFill>
              </a:rPr>
              <a:t>¿Mateo 12:3?</a:t>
            </a:r>
            <a:endParaRPr lang="es-CL" dirty="0">
              <a:solidFill>
                <a:schemeClr val="bg2"/>
              </a:solidFill>
            </a:endParaRPr>
          </a:p>
        </p:txBody>
      </p:sp>
      <p:sp>
        <p:nvSpPr>
          <p:cNvPr id="3" name="2 Rectángulo"/>
          <p:cNvSpPr/>
          <p:nvPr/>
        </p:nvSpPr>
        <p:spPr>
          <a:xfrm>
            <a:off x="285800" y="2204864"/>
            <a:ext cx="8640960" cy="3785652"/>
          </a:xfrm>
          <a:prstGeom prst="rect">
            <a:avLst/>
          </a:prstGeom>
        </p:spPr>
        <p:txBody>
          <a:bodyPr wrap="square">
            <a:spAutoFit/>
          </a:bodyPr>
          <a:lstStyle/>
          <a:p>
            <a:pPr lvl="0" algn="just"/>
            <a:r>
              <a:rPr lang="es-CL" sz="2400" dirty="0"/>
              <a:t>Hay muchos</a:t>
            </a:r>
            <a:r>
              <a:rPr lang="es-CL" sz="2400" b="1" dirty="0"/>
              <a:t> </a:t>
            </a:r>
            <a:r>
              <a:rPr lang="es-CL" sz="2400" dirty="0"/>
              <a:t>textos que enseñan que los cristianos sufren, pero </a:t>
            </a:r>
            <a:r>
              <a:rPr lang="es-CL" sz="2400" u="sng" dirty="0"/>
              <a:t>no hay ningún texto que enseñe que para evitar el sufrimiento pueden violar las leyes del gobierno. </a:t>
            </a:r>
            <a:r>
              <a:rPr lang="es-CL" sz="2400" dirty="0"/>
              <a:t>Además, el propósito principal de violar las leyes de inmigración no es para no morir de hambre, sino simplemente para ganar más dinero y vivir mejor económicamente.</a:t>
            </a:r>
          </a:p>
          <a:p>
            <a:pPr lvl="0"/>
            <a:r>
              <a:rPr lang="es-CL" sz="2400" dirty="0"/>
              <a:t>Si </a:t>
            </a:r>
            <a:r>
              <a:rPr lang="es-CL" sz="2400" dirty="0" smtClean="0"/>
              <a:t>Mateo 12:3 enseña </a:t>
            </a:r>
            <a:r>
              <a:rPr lang="es-CL" sz="2400" dirty="0"/>
              <a:t>que los cristianos pueden violar las leyes de un país ajeno, también enseña que pueden violar las leyes de su propio país. Y si por causa del hambre pueden violar las leyes de inmigración, pueden también </a:t>
            </a:r>
            <a:r>
              <a:rPr lang="es-CL" sz="2400" u="sng" dirty="0"/>
              <a:t>mentir, robar y mata</a:t>
            </a:r>
            <a:r>
              <a:rPr lang="es-CL" sz="2400" dirty="0"/>
              <a:t>r para satisfacer su hambre. </a:t>
            </a:r>
          </a:p>
        </p:txBody>
      </p:sp>
    </p:spTree>
    <p:extLst>
      <p:ext uri="{BB962C8B-B14F-4D97-AF65-F5344CB8AC3E}">
        <p14:creationId xmlns:p14="http://schemas.microsoft.com/office/powerpoint/2010/main" val="4057154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a:bodyPr>
          <a:lstStyle/>
          <a:p>
            <a:r>
              <a:rPr lang="es-CL" b="1" dirty="0">
                <a:solidFill>
                  <a:schemeClr val="bg2"/>
                </a:solidFill>
              </a:rPr>
              <a:t>¿Mateo 12:3?</a:t>
            </a:r>
            <a:endParaRPr lang="es-CL" dirty="0">
              <a:solidFill>
                <a:schemeClr val="bg2"/>
              </a:solidFill>
            </a:endParaRPr>
          </a:p>
        </p:txBody>
      </p:sp>
      <p:sp>
        <p:nvSpPr>
          <p:cNvPr id="3" name="2 Rectángulo"/>
          <p:cNvSpPr/>
          <p:nvPr/>
        </p:nvSpPr>
        <p:spPr>
          <a:xfrm>
            <a:off x="466398" y="1772816"/>
            <a:ext cx="8280920" cy="4524315"/>
          </a:xfrm>
          <a:prstGeom prst="rect">
            <a:avLst/>
          </a:prstGeom>
        </p:spPr>
        <p:txBody>
          <a:bodyPr wrap="square">
            <a:spAutoFit/>
          </a:bodyPr>
          <a:lstStyle/>
          <a:p>
            <a:pPr lvl="0" algn="just"/>
            <a:r>
              <a:rPr lang="es-CL" sz="2400" dirty="0"/>
              <a:t>En realidad muchas personas que vienen a Estados Unidos para trabajar usan papeles chuecos y cuentan muchas mentiras. (Por ejemplo, una mujer casada, con niño nacido aquí, podría conseguir más dinero u otros beneficios para su hijito diciendo que ella era soltera, pero dice </a:t>
            </a:r>
            <a:r>
              <a:rPr lang="es-CL" sz="2400" b="1" dirty="0"/>
              <a:t>Apoc. 21:8, </a:t>
            </a:r>
            <a:r>
              <a:rPr lang="es-CL" sz="2400" i="1" dirty="0"/>
              <a:t>"todos los mentirosos tendrán su parte en el lago que arde con fuego y azufre, que es la muerte segunda</a:t>
            </a:r>
            <a:r>
              <a:rPr lang="es-CL" sz="2400" i="1" dirty="0" smtClean="0"/>
              <a:t>".</a:t>
            </a:r>
          </a:p>
          <a:p>
            <a:pPr lvl="0"/>
            <a:endParaRPr lang="es-CL" sz="2400" i="1" dirty="0" smtClean="0"/>
          </a:p>
          <a:p>
            <a:pPr algn="just"/>
            <a:r>
              <a:rPr lang="es-CL" sz="2400" dirty="0"/>
              <a:t>¿Qué enseña </a:t>
            </a:r>
            <a:r>
              <a:rPr lang="es-CL" sz="2400" b="1" dirty="0"/>
              <a:t>Mat. 12:3</a:t>
            </a:r>
            <a:r>
              <a:rPr lang="es-CL" sz="2400" dirty="0"/>
              <a:t>? Jesús mismo explica (v. 7): </a:t>
            </a:r>
            <a:r>
              <a:rPr lang="es-CL" sz="2400" i="1" dirty="0"/>
              <a:t>"Misericordia quiero, y no sacrificio"</a:t>
            </a:r>
            <a:r>
              <a:rPr lang="es-CL" sz="2400" dirty="0"/>
              <a:t>; es decir, todo el sistema sacrificial de la ley de Moisés (incluyendo la guarda del sábado) no fue más importante que los actos de misericordia</a:t>
            </a:r>
            <a:r>
              <a:rPr lang="es-CL" sz="2400" dirty="0" smtClean="0"/>
              <a:t>.</a:t>
            </a:r>
            <a:endParaRPr lang="es-CL" sz="2400" dirty="0"/>
          </a:p>
        </p:txBody>
      </p:sp>
    </p:spTree>
    <p:extLst>
      <p:ext uri="{BB962C8B-B14F-4D97-AF65-F5344CB8AC3E}">
        <p14:creationId xmlns:p14="http://schemas.microsoft.com/office/powerpoint/2010/main" val="4057154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168000" cy="6876000"/>
          </a:xfrm>
        </p:spPr>
      </p:pic>
      <p:sp>
        <p:nvSpPr>
          <p:cNvPr id="2" name="1 Título"/>
          <p:cNvSpPr>
            <a:spLocks noGrp="1"/>
          </p:cNvSpPr>
          <p:nvPr>
            <p:ph type="title"/>
          </p:nvPr>
        </p:nvSpPr>
        <p:spPr/>
        <p:txBody>
          <a:bodyPr>
            <a:normAutofit/>
          </a:bodyPr>
          <a:lstStyle/>
          <a:p>
            <a:r>
              <a:rPr lang="es-CL" b="1" dirty="0" smtClean="0">
                <a:solidFill>
                  <a:schemeClr val="bg2"/>
                </a:solidFill>
              </a:rPr>
              <a:t>Romanos 13:1-7</a:t>
            </a:r>
            <a:endParaRPr lang="es-CL" b="1" dirty="0">
              <a:solidFill>
                <a:schemeClr val="bg2"/>
              </a:solidFill>
            </a:endParaRPr>
          </a:p>
        </p:txBody>
      </p:sp>
      <p:sp>
        <p:nvSpPr>
          <p:cNvPr id="5" name="4 Rectángulo"/>
          <p:cNvSpPr/>
          <p:nvPr/>
        </p:nvSpPr>
        <p:spPr>
          <a:xfrm>
            <a:off x="467544" y="1916832"/>
            <a:ext cx="8280920" cy="4662815"/>
          </a:xfrm>
          <a:prstGeom prst="rect">
            <a:avLst/>
          </a:prstGeom>
        </p:spPr>
        <p:txBody>
          <a:bodyPr wrap="square">
            <a:spAutoFit/>
          </a:bodyPr>
          <a:lstStyle/>
          <a:p>
            <a:pPr algn="just"/>
            <a:r>
              <a:rPr lang="es-CL" sz="2700" b="1" dirty="0" smtClean="0">
                <a:solidFill>
                  <a:srgbClr val="0000CC"/>
                </a:solidFill>
              </a:rPr>
              <a:t>"Sométase </a:t>
            </a:r>
            <a:r>
              <a:rPr lang="es-CL" sz="2700" b="1" dirty="0">
                <a:solidFill>
                  <a:srgbClr val="0000CC"/>
                </a:solidFill>
              </a:rPr>
              <a:t>toda persona a las autoridades superiores; porque no hay autoridades sino de parte de Dios, y las que hay, por Dios han sido establecidas. 2 De modo que quien se opone a la autoridad, a lo establecido por Dios resiste; y los que resisten, acarrean condenación para sí mismos es necesario estarle sujetos, no solamente por razón del castigo, sino también por causa de la conciencia. 6 Pues por esto pagáis también los tributos. 7 Pagad a todos lo que debéis: al que tributo, tributo; al que impuesto, impuesto; al que respeto, respeto; al que honra, honra".</a:t>
            </a:r>
            <a:endParaRPr lang="es-CL" sz="2700" dirty="0">
              <a:solidFill>
                <a:srgbClr val="0000CC"/>
              </a:solidFill>
            </a:endParaRPr>
          </a:p>
        </p:txBody>
      </p:sp>
    </p:spTree>
    <p:extLst>
      <p:ext uri="{BB962C8B-B14F-4D97-AF65-F5344CB8AC3E}">
        <p14:creationId xmlns:p14="http://schemas.microsoft.com/office/powerpoint/2010/main" val="405715413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1176</Words>
  <Application>Microsoft Office PowerPoint</Application>
  <PresentationFormat>Presentación en pantalla (4:3)</PresentationFormat>
  <Paragraphs>75</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LOS CRISTIANOS NO DEBEN VIOLAR LAS LEYES DE INMIGRACIÓN</vt:lpstr>
      <vt:lpstr>Introducción</vt:lpstr>
      <vt:lpstr>Este estudio no tiene nada que ver con lo siguiente </vt:lpstr>
      <vt:lpstr>Este estudio no tiene nada que ver con lo siguiente</vt:lpstr>
      <vt:lpstr>Este estudio no tiene nada que ver con lo siguiente </vt:lpstr>
      <vt:lpstr>¿Mateo 12:3?</vt:lpstr>
      <vt:lpstr>¿Mateo 12:3?</vt:lpstr>
      <vt:lpstr>¿Mateo 12:3?</vt:lpstr>
      <vt:lpstr>Romanos 13:1-7</vt:lpstr>
      <vt:lpstr>Romanos 13:1-7</vt:lpstr>
      <vt:lpstr>Romanos 13:1-7</vt:lpstr>
      <vt:lpstr>Romanos 13:1-7</vt:lpstr>
      <vt:lpstr>Romanos 13:1-7</vt:lpstr>
      <vt:lpstr>Romanos 13:1-7</vt:lpstr>
      <vt:lpstr>Romanos 13:1-7</vt:lpstr>
      <vt:lpstr>Tito 3:1</vt:lpstr>
      <vt:lpstr>Tito 3:1</vt:lpstr>
      <vt:lpstr>1 Pedro 2:13-17</vt:lpstr>
      <vt:lpstr>1 Pedro 2:13-17</vt:lpstr>
      <vt:lpstr>1 Timoteo 2:1,2</vt:lpstr>
      <vt:lpstr>1 Timoteo 2:1,2</vt:lpstr>
      <vt:lpstr>Conclusión</vt:lpstr>
      <vt:lpstr>Conclusión</vt:lpstr>
      <vt:lpstr>Conclusión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CRISTIANOS NO DEBEN VIOLAR LAS LEYES DE INMIGRACIÓN</dc:title>
  <dc:creator>Josué I. Hernández</dc:creator>
  <cp:lastModifiedBy>Josué I. Hernández</cp:lastModifiedBy>
  <cp:revision>10</cp:revision>
  <dcterms:created xsi:type="dcterms:W3CDTF">2015-08-25T20:40:54Z</dcterms:created>
  <dcterms:modified xsi:type="dcterms:W3CDTF">2015-08-26T01:30:35Z</dcterms:modified>
</cp:coreProperties>
</file>